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2" r:id="rId1"/>
  </p:sldMasterIdLst>
  <p:notesMasterIdLst>
    <p:notesMasterId r:id="rId35"/>
  </p:notesMasterIdLst>
  <p:sldIdLst>
    <p:sldId id="261" r:id="rId2"/>
    <p:sldId id="265" r:id="rId3"/>
    <p:sldId id="264" r:id="rId4"/>
    <p:sldId id="278" r:id="rId5"/>
    <p:sldId id="277" r:id="rId6"/>
    <p:sldId id="269" r:id="rId7"/>
    <p:sldId id="303" r:id="rId8"/>
    <p:sldId id="284" r:id="rId9"/>
    <p:sldId id="271" r:id="rId10"/>
    <p:sldId id="272" r:id="rId11"/>
    <p:sldId id="280" r:id="rId12"/>
    <p:sldId id="294" r:id="rId13"/>
    <p:sldId id="295" r:id="rId14"/>
    <p:sldId id="296" r:id="rId15"/>
    <p:sldId id="281" r:id="rId16"/>
    <p:sldId id="282" r:id="rId17"/>
    <p:sldId id="279" r:id="rId18"/>
    <p:sldId id="298" r:id="rId19"/>
    <p:sldId id="299" r:id="rId20"/>
    <p:sldId id="275" r:id="rId21"/>
    <p:sldId id="292" r:id="rId22"/>
    <p:sldId id="301" r:id="rId23"/>
    <p:sldId id="283" r:id="rId24"/>
    <p:sldId id="297" r:id="rId25"/>
    <p:sldId id="273" r:id="rId26"/>
    <p:sldId id="285" r:id="rId27"/>
    <p:sldId id="286" r:id="rId28"/>
    <p:sldId id="287" r:id="rId29"/>
    <p:sldId id="288" r:id="rId30"/>
    <p:sldId id="289" r:id="rId31"/>
    <p:sldId id="274" r:id="rId32"/>
    <p:sldId id="290" r:id="rId33"/>
    <p:sldId id="300" r:id="rId34"/>
  </p:sldIdLst>
  <p:sldSz cx="12192000" cy="6858000"/>
  <p:notesSz cx="6858000" cy="9144000"/>
  <p:embeddedFontLst>
    <p:embeddedFont>
      <p:font typeface="等线 Light" panose="02010600030101010101" pitchFamily="2" charset="-122"/>
      <p:regular r:id="rId36"/>
    </p:embeddedFont>
    <p:embeddedFont>
      <p:font typeface="Cambria Math" panose="02040503050406030204" pitchFamily="18" charset="0"/>
      <p:regular r:id="rId37"/>
    </p:embeddedFont>
    <p:embeddedFont>
      <p:font typeface="Linux Libertine" panose="02000503000000000000" pitchFamily="2" charset="0"/>
      <p:regular r:id="rId38"/>
      <p:bold r:id="rId39"/>
      <p:italic r:id="rId40"/>
      <p:boldItalic r:id="rId41"/>
    </p:embeddedFont>
    <p:embeddedFont>
      <p:font typeface="等线" panose="02010600030101010101" pitchFamily="2" charset="-122"/>
      <p:regular r:id="rId42"/>
      <p:bold r:id="rId43"/>
    </p:embeddedFont>
    <p:embeddedFont>
      <p:font typeface="华文楷体" panose="02010600040101010101" pitchFamily="2" charset="-122"/>
      <p:regular r:id="rId44"/>
    </p:embeddedFont>
    <p:embeddedFont>
      <p:font typeface="Arial Unicode MS" panose="020B0604020202020204" pitchFamily="34" charset="-122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</p:embeddedFontLst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" initials="Z" lastIdx="9" clrIdx="0">
    <p:extLst>
      <p:ext uri="{19B8F6BF-5375-455C-9EA6-DF929625EA0E}">
        <p15:presenceInfo xmlns:p15="http://schemas.microsoft.com/office/powerpoint/2012/main" userId="022949fb041a38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4" autoAdjust="0"/>
    <p:restoredTop sz="94291" autoAdjust="0"/>
  </p:normalViewPr>
  <p:slideViewPr>
    <p:cSldViewPr snapToGrid="0">
      <p:cViewPr varScale="1">
        <p:scale>
          <a:sx n="104" d="100"/>
          <a:sy n="104" d="100"/>
        </p:scale>
        <p:origin x="43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982A9B-56A0-4669-82DD-C193E7CC621E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F6F48A7-ECD9-4D99-A6C6-61C7743AEF3C}">
      <dgm:prSet custT="1"/>
      <dgm:spPr/>
      <dgm:t>
        <a:bodyPr/>
        <a:lstStyle/>
        <a:p>
          <a:r>
            <a:rPr lang="en-US" altLang="zh-CN" sz="3200" b="1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endParaRPr lang="zh-CN" sz="3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F5955C-DF66-422E-915F-96605EFD0E0E}" type="parTrans" cxnId="{B00D7EBA-C243-43E4-88FA-81937D4C33F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E65607-D996-4241-8963-9FE7662C20F9}" type="sibTrans" cxnId="{B00D7EBA-C243-43E4-88FA-81937D4C33F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99470C-5E2B-400F-A976-CEC201FD03E9}">
      <dgm:prSet custT="1"/>
      <dgm:spPr/>
      <dgm:t>
        <a:bodyPr/>
        <a:lstStyle/>
        <a:p>
          <a:r>
            <a:rPr lang="en-US" altLang="zh-CN" sz="3200" b="0" dirty="0">
              <a:solidFill>
                <a:srgbClr val="9A0000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CN" altLang="en-US" sz="3200" b="0" dirty="0">
            <a:solidFill>
              <a:srgbClr val="9A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40CC4E-4D63-4EDD-A02E-709D1F1BE674}" type="parTrans" cxnId="{308A5862-4308-4B19-90E3-FED75B246653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9B0589-2842-4FE8-B4F9-30D3EB5FA249}" type="sibTrans" cxnId="{308A5862-4308-4B19-90E3-FED75B246653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F6E4C8-4B8F-444E-B656-87BD6CF5D401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III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0DA832-2AF5-4375-9C2F-F81CBAD7E99A}" type="parTrans" cxnId="{E03CFEC3-BD82-4E6D-89BF-E49B9361123E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C30F01-B90D-4DB9-A9F4-ED8BFD623FAB}" type="sibTrans" cxnId="{E03CFEC3-BD82-4E6D-89BF-E49B9361123E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B5562B-3814-4009-A85B-72D6B03D3275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Experimental Results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1A4127-DFA2-4C45-9D17-B59A02E70BA7}" type="parTrans" cxnId="{AE1D98A4-6828-4A94-9801-56A39E73B4BA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62AA80-430A-40B3-9B6E-81009C4E1B3D}" type="sibTrans" cxnId="{AE1D98A4-6828-4A94-9801-56A39E73B4BA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F7B28A-A56C-45BE-9A94-69BE6FFAA7BB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IV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B72B8F-DB11-483D-B845-4259D95EB1F2}" type="parTrans" cxnId="{5D599BFC-1E07-4180-BD4F-889F94DD1F00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A950FD-194D-4066-B11C-E33C97F51C0B}" type="sibTrans" cxnId="{5D599BFC-1E07-4180-BD4F-889F94DD1F00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0F66F2-EFD1-4426-862A-A9799AF26D1B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A92C7D-E8BA-44D3-A882-2E2866F2DE95}" type="parTrans" cxnId="{994092DD-5C2C-46B7-8124-339F28761BC6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B23A2F-BB16-47E8-AA88-D54F6C8464EB}" type="sibTrans" cxnId="{994092DD-5C2C-46B7-8124-339F28761BC6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DBC7A3-B98A-44A0-A677-33F5E4C572C4}">
      <dgm:prSet custT="1"/>
      <dgm:spPr/>
      <dgm:t>
        <a:bodyPr/>
        <a:lstStyle/>
        <a:p>
          <a:r>
            <a:rPr lang="en-US" altLang="zh-CN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II</a:t>
          </a:r>
          <a:endParaRPr lang="zh-CN" altLang="en-US" sz="3200" b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070629-8218-4FEC-8E58-D11142A3D19A}" type="parTrans" cxnId="{E80D4AFF-299A-40C3-BE7C-3A7ECFADF91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AFFD91-BC18-4501-A440-F623AF1F3446}" type="sibTrans" cxnId="{E80D4AFF-299A-40C3-BE7C-3A7ECFADF91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3E6E3E-497C-4D0B-B139-AE7A53E6678A}">
      <dgm:prSet custT="1"/>
      <dgm:spPr/>
      <dgm:t>
        <a:bodyPr/>
        <a:lstStyle/>
        <a:p>
          <a:r>
            <a:rPr lang="en-US" altLang="en-US" sz="3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Architecture of the Proposed 3D-CNN Accelerator</a:t>
          </a:r>
          <a:endParaRPr lang="zh-CN" altLang="en-US" sz="32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B6FA86-42B3-48CF-8434-1AF1A115FDD2}" type="parTrans" cxnId="{B5D70306-7F03-47EE-AB97-CB5B9E5FE9A9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5FEC02-CF87-4C7D-A0D1-D576332319F0}" type="sibTrans" cxnId="{B5D70306-7F03-47EE-AB97-CB5B9E5FE9A9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A8BCDE-CAFE-46E6-A4D5-3879032B04E8}" type="pres">
      <dgm:prSet presAssocID="{1C982A9B-56A0-4669-82DD-C193E7CC621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004243C-9930-4BE2-9CA7-A01408927CEF}" type="pres">
      <dgm:prSet presAssocID="{CF6F48A7-ECD9-4D99-A6C6-61C7743AEF3C}" presName="composite" presStyleCnt="0"/>
      <dgm:spPr/>
    </dgm:pt>
    <dgm:pt modelId="{95EF6879-B56C-4934-B21C-3156FC2D2960}" type="pres">
      <dgm:prSet presAssocID="{CF6F48A7-ECD9-4D99-A6C6-61C7743AEF3C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AD327-7767-4F07-B153-5415B20D6934}" type="pres">
      <dgm:prSet presAssocID="{CF6F48A7-ECD9-4D99-A6C6-61C7743AEF3C}" presName="descendantText" presStyleLbl="alignAcc1" presStyleIdx="0" presStyleCnt="4" custLinFactY="-92686" custLinFactNeighborX="300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F41A20-A84A-4E17-BBB9-AC42C43EF4C4}" type="pres">
      <dgm:prSet presAssocID="{64E65607-D996-4241-8963-9FE7662C20F9}" presName="sp" presStyleCnt="0"/>
      <dgm:spPr/>
    </dgm:pt>
    <dgm:pt modelId="{876AC164-7B98-4492-8747-6220746BCB77}" type="pres">
      <dgm:prSet presAssocID="{11DBC7A3-B98A-44A0-A677-33F5E4C572C4}" presName="composite" presStyleCnt="0"/>
      <dgm:spPr/>
    </dgm:pt>
    <dgm:pt modelId="{D1749E9B-85C0-41E9-B355-78C587CFBBE3}" type="pres">
      <dgm:prSet presAssocID="{11DBC7A3-B98A-44A0-A677-33F5E4C572C4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8D8977-CCD0-4071-AD9A-7784DB62E4E0}" type="pres">
      <dgm:prSet presAssocID="{11DBC7A3-B98A-44A0-A677-33F5E4C572C4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7F1902-F16F-48C6-AF50-27EA06D46550}" type="pres">
      <dgm:prSet presAssocID="{F0AFFD91-BC18-4501-A440-F623AF1F3446}" presName="sp" presStyleCnt="0"/>
      <dgm:spPr/>
    </dgm:pt>
    <dgm:pt modelId="{EA38018A-D807-4AA1-974C-CF05A0DAD5B2}" type="pres">
      <dgm:prSet presAssocID="{E5F6E4C8-4B8F-444E-B656-87BD6CF5D401}" presName="composite" presStyleCnt="0"/>
      <dgm:spPr/>
    </dgm:pt>
    <dgm:pt modelId="{F421CC58-A15D-401D-8791-BB71B8EA18BB}" type="pres">
      <dgm:prSet presAssocID="{E5F6E4C8-4B8F-444E-B656-87BD6CF5D40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F28E75-A785-47D7-8BDB-031A107DCCA6}" type="pres">
      <dgm:prSet presAssocID="{E5F6E4C8-4B8F-444E-B656-87BD6CF5D40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4CBACD-6C08-4720-8090-747B2EB4FD58}" type="pres">
      <dgm:prSet presAssocID="{6EC30F01-B90D-4DB9-A9F4-ED8BFD623FAB}" presName="sp" presStyleCnt="0"/>
      <dgm:spPr/>
    </dgm:pt>
    <dgm:pt modelId="{9AB7A2E0-D6EC-4E52-9D41-66196748EFF0}" type="pres">
      <dgm:prSet presAssocID="{98F7B28A-A56C-45BE-9A94-69BE6FFAA7BB}" presName="composite" presStyleCnt="0"/>
      <dgm:spPr/>
    </dgm:pt>
    <dgm:pt modelId="{88F31C00-D4AB-492B-98F1-A6210E492566}" type="pres">
      <dgm:prSet presAssocID="{98F7B28A-A56C-45BE-9A94-69BE6FFAA7BB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29BA5A-FFA6-42E2-9B74-68CDD5B15C24}" type="pres">
      <dgm:prSet presAssocID="{98F7B28A-A56C-45BE-9A94-69BE6FFAA7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1D98A4-6828-4A94-9801-56A39E73B4BA}" srcId="{E5F6E4C8-4B8F-444E-B656-87BD6CF5D401}" destId="{48B5562B-3814-4009-A85B-72D6B03D3275}" srcOrd="0" destOrd="0" parTransId="{ED1A4127-DFA2-4C45-9D17-B59A02E70BA7}" sibTransId="{A962AA80-430A-40B3-9B6E-81009C4E1B3D}"/>
    <dgm:cxn modelId="{74629A74-92C5-413B-A732-6043177D9E4A}" type="presOf" srcId="{11DBC7A3-B98A-44A0-A677-33F5E4C572C4}" destId="{D1749E9B-85C0-41E9-B355-78C587CFBBE3}" srcOrd="0" destOrd="0" presId="urn:microsoft.com/office/officeart/2005/8/layout/chevron2"/>
    <dgm:cxn modelId="{308A5862-4308-4B19-90E3-FED75B246653}" srcId="{CF6F48A7-ECD9-4D99-A6C6-61C7743AEF3C}" destId="{9999470C-5E2B-400F-A976-CEC201FD03E9}" srcOrd="0" destOrd="0" parTransId="{2C40CC4E-4D63-4EDD-A02E-709D1F1BE674}" sibTransId="{389B0589-2842-4FE8-B4F9-30D3EB5FA249}"/>
    <dgm:cxn modelId="{7D7DA23B-9728-4743-A08F-3D7E6DF35D77}" type="presOf" srcId="{A40F66F2-EFD1-4426-862A-A9799AF26D1B}" destId="{9429BA5A-FFA6-42E2-9B74-68CDD5B15C24}" srcOrd="0" destOrd="0" presId="urn:microsoft.com/office/officeart/2005/8/layout/chevron2"/>
    <dgm:cxn modelId="{B5D70306-7F03-47EE-AB97-CB5B9E5FE9A9}" srcId="{11DBC7A3-B98A-44A0-A677-33F5E4C572C4}" destId="{F83E6E3E-497C-4D0B-B139-AE7A53E6678A}" srcOrd="0" destOrd="0" parTransId="{36B6FA86-42B3-48CF-8434-1AF1A115FDD2}" sibTransId="{E35FEC02-CF87-4C7D-A0D1-D576332319F0}"/>
    <dgm:cxn modelId="{A95D9631-2804-47F3-B626-56514639CFE8}" type="presOf" srcId="{98F7B28A-A56C-45BE-9A94-69BE6FFAA7BB}" destId="{88F31C00-D4AB-492B-98F1-A6210E492566}" srcOrd="0" destOrd="0" presId="urn:microsoft.com/office/officeart/2005/8/layout/chevron2"/>
    <dgm:cxn modelId="{B4C8764F-D796-4A75-9162-A0560497DE96}" type="presOf" srcId="{9999470C-5E2B-400F-A976-CEC201FD03E9}" destId="{CE8AD327-7767-4F07-B153-5415B20D6934}" srcOrd="0" destOrd="0" presId="urn:microsoft.com/office/officeart/2005/8/layout/chevron2"/>
    <dgm:cxn modelId="{E80D4AFF-299A-40C3-BE7C-3A7ECFADF917}" srcId="{1C982A9B-56A0-4669-82DD-C193E7CC621E}" destId="{11DBC7A3-B98A-44A0-A677-33F5E4C572C4}" srcOrd="1" destOrd="0" parTransId="{5F070629-8218-4FEC-8E58-D11142A3D19A}" sibTransId="{F0AFFD91-BC18-4501-A440-F623AF1F3446}"/>
    <dgm:cxn modelId="{E03CFEC3-BD82-4E6D-89BF-E49B9361123E}" srcId="{1C982A9B-56A0-4669-82DD-C193E7CC621E}" destId="{E5F6E4C8-4B8F-444E-B656-87BD6CF5D401}" srcOrd="2" destOrd="0" parTransId="{FC0DA832-2AF5-4375-9C2F-F81CBAD7E99A}" sibTransId="{6EC30F01-B90D-4DB9-A9F4-ED8BFD623FAB}"/>
    <dgm:cxn modelId="{5D599BFC-1E07-4180-BD4F-889F94DD1F00}" srcId="{1C982A9B-56A0-4669-82DD-C193E7CC621E}" destId="{98F7B28A-A56C-45BE-9A94-69BE6FFAA7BB}" srcOrd="3" destOrd="0" parTransId="{9AB72B8F-DB11-483D-B845-4259D95EB1F2}" sibTransId="{8BA950FD-194D-4066-B11C-E33C97F51C0B}"/>
    <dgm:cxn modelId="{D6F4D6F5-E4C1-47DE-8A99-D72F05CC1EF1}" type="presOf" srcId="{F83E6E3E-497C-4D0B-B139-AE7A53E6678A}" destId="{2F8D8977-CCD0-4071-AD9A-7784DB62E4E0}" srcOrd="0" destOrd="0" presId="urn:microsoft.com/office/officeart/2005/8/layout/chevron2"/>
    <dgm:cxn modelId="{4A45BC4C-0F1B-4B26-ABF5-865C98C954D5}" type="presOf" srcId="{E5F6E4C8-4B8F-444E-B656-87BD6CF5D401}" destId="{F421CC58-A15D-401D-8791-BB71B8EA18BB}" srcOrd="0" destOrd="0" presId="urn:microsoft.com/office/officeart/2005/8/layout/chevron2"/>
    <dgm:cxn modelId="{1F54941A-9539-47ED-BCA7-AB851F72F901}" type="presOf" srcId="{CF6F48A7-ECD9-4D99-A6C6-61C7743AEF3C}" destId="{95EF6879-B56C-4934-B21C-3156FC2D2960}" srcOrd="0" destOrd="0" presId="urn:microsoft.com/office/officeart/2005/8/layout/chevron2"/>
    <dgm:cxn modelId="{52D2235B-06AA-4221-8716-89B5CC94E3AC}" type="presOf" srcId="{1C982A9B-56A0-4669-82DD-C193E7CC621E}" destId="{6FA8BCDE-CAFE-46E6-A4D5-3879032B04E8}" srcOrd="0" destOrd="0" presId="urn:microsoft.com/office/officeart/2005/8/layout/chevron2"/>
    <dgm:cxn modelId="{97721535-7BB0-49E1-AC45-DFEB2D22F3F0}" type="presOf" srcId="{48B5562B-3814-4009-A85B-72D6B03D3275}" destId="{07F28E75-A785-47D7-8BDB-031A107DCCA6}" srcOrd="0" destOrd="0" presId="urn:microsoft.com/office/officeart/2005/8/layout/chevron2"/>
    <dgm:cxn modelId="{994092DD-5C2C-46B7-8124-339F28761BC6}" srcId="{98F7B28A-A56C-45BE-9A94-69BE6FFAA7BB}" destId="{A40F66F2-EFD1-4426-862A-A9799AF26D1B}" srcOrd="0" destOrd="0" parTransId="{B3A92C7D-E8BA-44D3-A882-2E2866F2DE95}" sibTransId="{6BB23A2F-BB16-47E8-AA88-D54F6C8464EB}"/>
    <dgm:cxn modelId="{B00D7EBA-C243-43E4-88FA-81937D4C33F7}" srcId="{1C982A9B-56A0-4669-82DD-C193E7CC621E}" destId="{CF6F48A7-ECD9-4D99-A6C6-61C7743AEF3C}" srcOrd="0" destOrd="0" parTransId="{B5F5955C-DF66-422E-915F-96605EFD0E0E}" sibTransId="{64E65607-D996-4241-8963-9FE7662C20F9}"/>
    <dgm:cxn modelId="{D91672E2-A923-4BCC-A5BC-1B3DBB468EA1}" type="presParOf" srcId="{6FA8BCDE-CAFE-46E6-A4D5-3879032B04E8}" destId="{7004243C-9930-4BE2-9CA7-A01408927CEF}" srcOrd="0" destOrd="0" presId="urn:microsoft.com/office/officeart/2005/8/layout/chevron2"/>
    <dgm:cxn modelId="{D2A52B38-94AD-46AF-B19C-8E27FABFDEE9}" type="presParOf" srcId="{7004243C-9930-4BE2-9CA7-A01408927CEF}" destId="{95EF6879-B56C-4934-B21C-3156FC2D2960}" srcOrd="0" destOrd="0" presId="urn:microsoft.com/office/officeart/2005/8/layout/chevron2"/>
    <dgm:cxn modelId="{AD8B62D6-FE74-4D64-9E05-AD9886F5291D}" type="presParOf" srcId="{7004243C-9930-4BE2-9CA7-A01408927CEF}" destId="{CE8AD327-7767-4F07-B153-5415B20D6934}" srcOrd="1" destOrd="0" presId="urn:microsoft.com/office/officeart/2005/8/layout/chevron2"/>
    <dgm:cxn modelId="{93D10DE4-646F-4F22-8E35-3E5AA0C32AA1}" type="presParOf" srcId="{6FA8BCDE-CAFE-46E6-A4D5-3879032B04E8}" destId="{71F41A20-A84A-4E17-BBB9-AC42C43EF4C4}" srcOrd="1" destOrd="0" presId="urn:microsoft.com/office/officeart/2005/8/layout/chevron2"/>
    <dgm:cxn modelId="{4E50678D-B1C0-437A-A331-48D69C69F9AF}" type="presParOf" srcId="{6FA8BCDE-CAFE-46E6-A4D5-3879032B04E8}" destId="{876AC164-7B98-4492-8747-6220746BCB77}" srcOrd="2" destOrd="0" presId="urn:microsoft.com/office/officeart/2005/8/layout/chevron2"/>
    <dgm:cxn modelId="{56DF2F92-75CD-4561-8CA4-F1D0B63B7367}" type="presParOf" srcId="{876AC164-7B98-4492-8747-6220746BCB77}" destId="{D1749E9B-85C0-41E9-B355-78C587CFBBE3}" srcOrd="0" destOrd="0" presId="urn:microsoft.com/office/officeart/2005/8/layout/chevron2"/>
    <dgm:cxn modelId="{15CEA799-4B84-481B-BB58-203A5FC62EFE}" type="presParOf" srcId="{876AC164-7B98-4492-8747-6220746BCB77}" destId="{2F8D8977-CCD0-4071-AD9A-7784DB62E4E0}" srcOrd="1" destOrd="0" presId="urn:microsoft.com/office/officeart/2005/8/layout/chevron2"/>
    <dgm:cxn modelId="{F3A9AC3D-A85D-4CD5-A647-68FCDDE829F0}" type="presParOf" srcId="{6FA8BCDE-CAFE-46E6-A4D5-3879032B04E8}" destId="{2E7F1902-F16F-48C6-AF50-27EA06D46550}" srcOrd="3" destOrd="0" presId="urn:microsoft.com/office/officeart/2005/8/layout/chevron2"/>
    <dgm:cxn modelId="{65539582-55FC-4818-88FE-D38D8095FD9B}" type="presParOf" srcId="{6FA8BCDE-CAFE-46E6-A4D5-3879032B04E8}" destId="{EA38018A-D807-4AA1-974C-CF05A0DAD5B2}" srcOrd="4" destOrd="0" presId="urn:microsoft.com/office/officeart/2005/8/layout/chevron2"/>
    <dgm:cxn modelId="{7D0AD88A-388A-41EF-8244-B18F8D960EB4}" type="presParOf" srcId="{EA38018A-D807-4AA1-974C-CF05A0DAD5B2}" destId="{F421CC58-A15D-401D-8791-BB71B8EA18BB}" srcOrd="0" destOrd="0" presId="urn:microsoft.com/office/officeart/2005/8/layout/chevron2"/>
    <dgm:cxn modelId="{581B7690-3C84-487D-AF9E-CE526956015F}" type="presParOf" srcId="{EA38018A-D807-4AA1-974C-CF05A0DAD5B2}" destId="{07F28E75-A785-47D7-8BDB-031A107DCCA6}" srcOrd="1" destOrd="0" presId="urn:microsoft.com/office/officeart/2005/8/layout/chevron2"/>
    <dgm:cxn modelId="{004614C9-D2D6-4507-967D-E3B686125746}" type="presParOf" srcId="{6FA8BCDE-CAFE-46E6-A4D5-3879032B04E8}" destId="{4D4CBACD-6C08-4720-8090-747B2EB4FD58}" srcOrd="5" destOrd="0" presId="urn:microsoft.com/office/officeart/2005/8/layout/chevron2"/>
    <dgm:cxn modelId="{6247A47A-5C1B-4CC8-8BA9-96AB029D6E70}" type="presParOf" srcId="{6FA8BCDE-CAFE-46E6-A4D5-3879032B04E8}" destId="{9AB7A2E0-D6EC-4E52-9D41-66196748EFF0}" srcOrd="6" destOrd="0" presId="urn:microsoft.com/office/officeart/2005/8/layout/chevron2"/>
    <dgm:cxn modelId="{CAC2F6B7-D24F-4720-9EBF-40D8F49765FF}" type="presParOf" srcId="{9AB7A2E0-D6EC-4E52-9D41-66196748EFF0}" destId="{88F31C00-D4AB-492B-98F1-A6210E492566}" srcOrd="0" destOrd="0" presId="urn:microsoft.com/office/officeart/2005/8/layout/chevron2"/>
    <dgm:cxn modelId="{58A2DB6A-EC65-44DF-A078-D4A4CB3A0929}" type="presParOf" srcId="{9AB7A2E0-D6EC-4E52-9D41-66196748EFF0}" destId="{9429BA5A-FFA6-42E2-9B74-68CDD5B15C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982A9B-56A0-4669-82DD-C193E7CC621E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F6F48A7-ECD9-4D99-A6C6-61C7743AEF3C}">
      <dgm:prSet custT="1"/>
      <dgm:spPr/>
      <dgm:t>
        <a:bodyPr/>
        <a:lstStyle/>
        <a:p>
          <a:r>
            <a:rPr lang="en-US" altLang="zh-CN" sz="3200" b="1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endParaRPr lang="zh-CN" sz="3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F5955C-DF66-422E-915F-96605EFD0E0E}" type="parTrans" cxnId="{B00D7EBA-C243-43E4-88FA-81937D4C33F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E65607-D996-4241-8963-9FE7662C20F9}" type="sibTrans" cxnId="{B00D7EBA-C243-43E4-88FA-81937D4C33F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99470C-5E2B-400F-A976-CEC201FD03E9}">
      <dgm:prSet custT="1"/>
      <dgm:spPr/>
      <dgm:t>
        <a:bodyPr/>
        <a:lstStyle/>
        <a:p>
          <a:r>
            <a:rPr lang="en-US" altLang="zh-CN" sz="3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CN" altLang="en-US" sz="32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40CC4E-4D63-4EDD-A02E-709D1F1BE674}" type="parTrans" cxnId="{308A5862-4308-4B19-90E3-FED75B246653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9B0589-2842-4FE8-B4F9-30D3EB5FA249}" type="sibTrans" cxnId="{308A5862-4308-4B19-90E3-FED75B246653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F6E4C8-4B8F-444E-B656-87BD6CF5D401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III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0DA832-2AF5-4375-9C2F-F81CBAD7E99A}" type="parTrans" cxnId="{E03CFEC3-BD82-4E6D-89BF-E49B9361123E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C30F01-B90D-4DB9-A9F4-ED8BFD623FAB}" type="sibTrans" cxnId="{E03CFEC3-BD82-4E6D-89BF-E49B9361123E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B5562B-3814-4009-A85B-72D6B03D3275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Experimental Results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1A4127-DFA2-4C45-9D17-B59A02E70BA7}" type="parTrans" cxnId="{AE1D98A4-6828-4A94-9801-56A39E73B4BA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62AA80-430A-40B3-9B6E-81009C4E1B3D}" type="sibTrans" cxnId="{AE1D98A4-6828-4A94-9801-56A39E73B4BA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F7B28A-A56C-45BE-9A94-69BE6FFAA7BB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IV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B72B8F-DB11-483D-B845-4259D95EB1F2}" type="parTrans" cxnId="{5D599BFC-1E07-4180-BD4F-889F94DD1F00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A950FD-194D-4066-B11C-E33C97F51C0B}" type="sibTrans" cxnId="{5D599BFC-1E07-4180-BD4F-889F94DD1F00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0F66F2-EFD1-4426-862A-A9799AF26D1B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A92C7D-E8BA-44D3-A882-2E2866F2DE95}" type="parTrans" cxnId="{994092DD-5C2C-46B7-8124-339F28761BC6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B23A2F-BB16-47E8-AA88-D54F6C8464EB}" type="sibTrans" cxnId="{994092DD-5C2C-46B7-8124-339F28761BC6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DBC7A3-B98A-44A0-A677-33F5E4C572C4}">
      <dgm:prSet custT="1"/>
      <dgm:spPr/>
      <dgm:t>
        <a:bodyPr/>
        <a:lstStyle/>
        <a:p>
          <a:r>
            <a:rPr lang="en-US" altLang="zh-CN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II</a:t>
          </a:r>
          <a:endParaRPr lang="zh-CN" altLang="en-US" sz="3200" b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070629-8218-4FEC-8E58-D11142A3D19A}" type="parTrans" cxnId="{E80D4AFF-299A-40C3-BE7C-3A7ECFADF91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AFFD91-BC18-4501-A440-F623AF1F3446}" type="sibTrans" cxnId="{E80D4AFF-299A-40C3-BE7C-3A7ECFADF91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3E6E3E-497C-4D0B-B139-AE7A53E6678A}">
      <dgm:prSet custT="1"/>
      <dgm:spPr/>
      <dgm:t>
        <a:bodyPr/>
        <a:lstStyle/>
        <a:p>
          <a:r>
            <a:rPr lang="en-US" altLang="en-US" sz="3200" b="0" dirty="0">
              <a:solidFill>
                <a:srgbClr val="9A0000"/>
              </a:solidFill>
              <a:latin typeface="Arial" panose="020B0604020202020204" pitchFamily="34" charset="0"/>
              <a:cs typeface="Arial" panose="020B0604020202020204" pitchFamily="34" charset="0"/>
            </a:rPr>
            <a:t>The Architecture of the Proposed 3D-CNN Accelerator</a:t>
          </a:r>
          <a:endParaRPr lang="zh-CN" altLang="en-US" sz="3200" b="0" dirty="0">
            <a:solidFill>
              <a:srgbClr val="9A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B6FA86-42B3-48CF-8434-1AF1A115FDD2}" type="parTrans" cxnId="{B5D70306-7F03-47EE-AB97-CB5B9E5FE9A9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5FEC02-CF87-4C7D-A0D1-D576332319F0}" type="sibTrans" cxnId="{B5D70306-7F03-47EE-AB97-CB5B9E5FE9A9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A8BCDE-CAFE-46E6-A4D5-3879032B04E8}" type="pres">
      <dgm:prSet presAssocID="{1C982A9B-56A0-4669-82DD-C193E7CC621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004243C-9930-4BE2-9CA7-A01408927CEF}" type="pres">
      <dgm:prSet presAssocID="{CF6F48A7-ECD9-4D99-A6C6-61C7743AEF3C}" presName="composite" presStyleCnt="0"/>
      <dgm:spPr/>
    </dgm:pt>
    <dgm:pt modelId="{95EF6879-B56C-4934-B21C-3156FC2D2960}" type="pres">
      <dgm:prSet presAssocID="{CF6F48A7-ECD9-4D99-A6C6-61C7743AEF3C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AD327-7767-4F07-B153-5415B20D6934}" type="pres">
      <dgm:prSet presAssocID="{CF6F48A7-ECD9-4D99-A6C6-61C7743AEF3C}" presName="descendantText" presStyleLbl="alignAcc1" presStyleIdx="0" presStyleCnt="4" custLinFactY="-92686" custLinFactNeighborX="300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F41A20-A84A-4E17-BBB9-AC42C43EF4C4}" type="pres">
      <dgm:prSet presAssocID="{64E65607-D996-4241-8963-9FE7662C20F9}" presName="sp" presStyleCnt="0"/>
      <dgm:spPr/>
    </dgm:pt>
    <dgm:pt modelId="{876AC164-7B98-4492-8747-6220746BCB77}" type="pres">
      <dgm:prSet presAssocID="{11DBC7A3-B98A-44A0-A677-33F5E4C572C4}" presName="composite" presStyleCnt="0"/>
      <dgm:spPr/>
    </dgm:pt>
    <dgm:pt modelId="{D1749E9B-85C0-41E9-B355-78C587CFBBE3}" type="pres">
      <dgm:prSet presAssocID="{11DBC7A3-B98A-44A0-A677-33F5E4C572C4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8D8977-CCD0-4071-AD9A-7784DB62E4E0}" type="pres">
      <dgm:prSet presAssocID="{11DBC7A3-B98A-44A0-A677-33F5E4C572C4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7F1902-F16F-48C6-AF50-27EA06D46550}" type="pres">
      <dgm:prSet presAssocID="{F0AFFD91-BC18-4501-A440-F623AF1F3446}" presName="sp" presStyleCnt="0"/>
      <dgm:spPr/>
    </dgm:pt>
    <dgm:pt modelId="{EA38018A-D807-4AA1-974C-CF05A0DAD5B2}" type="pres">
      <dgm:prSet presAssocID="{E5F6E4C8-4B8F-444E-B656-87BD6CF5D401}" presName="composite" presStyleCnt="0"/>
      <dgm:spPr/>
    </dgm:pt>
    <dgm:pt modelId="{F421CC58-A15D-401D-8791-BB71B8EA18BB}" type="pres">
      <dgm:prSet presAssocID="{E5F6E4C8-4B8F-444E-B656-87BD6CF5D40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F28E75-A785-47D7-8BDB-031A107DCCA6}" type="pres">
      <dgm:prSet presAssocID="{E5F6E4C8-4B8F-444E-B656-87BD6CF5D40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4CBACD-6C08-4720-8090-747B2EB4FD58}" type="pres">
      <dgm:prSet presAssocID="{6EC30F01-B90D-4DB9-A9F4-ED8BFD623FAB}" presName="sp" presStyleCnt="0"/>
      <dgm:spPr/>
    </dgm:pt>
    <dgm:pt modelId="{9AB7A2E0-D6EC-4E52-9D41-66196748EFF0}" type="pres">
      <dgm:prSet presAssocID="{98F7B28A-A56C-45BE-9A94-69BE6FFAA7BB}" presName="composite" presStyleCnt="0"/>
      <dgm:spPr/>
    </dgm:pt>
    <dgm:pt modelId="{88F31C00-D4AB-492B-98F1-A6210E492566}" type="pres">
      <dgm:prSet presAssocID="{98F7B28A-A56C-45BE-9A94-69BE6FFAA7BB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29BA5A-FFA6-42E2-9B74-68CDD5B15C24}" type="pres">
      <dgm:prSet presAssocID="{98F7B28A-A56C-45BE-9A94-69BE6FFAA7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1D98A4-6828-4A94-9801-56A39E73B4BA}" srcId="{E5F6E4C8-4B8F-444E-B656-87BD6CF5D401}" destId="{48B5562B-3814-4009-A85B-72D6B03D3275}" srcOrd="0" destOrd="0" parTransId="{ED1A4127-DFA2-4C45-9D17-B59A02E70BA7}" sibTransId="{A962AA80-430A-40B3-9B6E-81009C4E1B3D}"/>
    <dgm:cxn modelId="{74629A74-92C5-413B-A732-6043177D9E4A}" type="presOf" srcId="{11DBC7A3-B98A-44A0-A677-33F5E4C572C4}" destId="{D1749E9B-85C0-41E9-B355-78C587CFBBE3}" srcOrd="0" destOrd="0" presId="urn:microsoft.com/office/officeart/2005/8/layout/chevron2"/>
    <dgm:cxn modelId="{308A5862-4308-4B19-90E3-FED75B246653}" srcId="{CF6F48A7-ECD9-4D99-A6C6-61C7743AEF3C}" destId="{9999470C-5E2B-400F-A976-CEC201FD03E9}" srcOrd="0" destOrd="0" parTransId="{2C40CC4E-4D63-4EDD-A02E-709D1F1BE674}" sibTransId="{389B0589-2842-4FE8-B4F9-30D3EB5FA249}"/>
    <dgm:cxn modelId="{7D7DA23B-9728-4743-A08F-3D7E6DF35D77}" type="presOf" srcId="{A40F66F2-EFD1-4426-862A-A9799AF26D1B}" destId="{9429BA5A-FFA6-42E2-9B74-68CDD5B15C24}" srcOrd="0" destOrd="0" presId="urn:microsoft.com/office/officeart/2005/8/layout/chevron2"/>
    <dgm:cxn modelId="{B5D70306-7F03-47EE-AB97-CB5B9E5FE9A9}" srcId="{11DBC7A3-B98A-44A0-A677-33F5E4C572C4}" destId="{F83E6E3E-497C-4D0B-B139-AE7A53E6678A}" srcOrd="0" destOrd="0" parTransId="{36B6FA86-42B3-48CF-8434-1AF1A115FDD2}" sibTransId="{E35FEC02-CF87-4C7D-A0D1-D576332319F0}"/>
    <dgm:cxn modelId="{A95D9631-2804-47F3-B626-56514639CFE8}" type="presOf" srcId="{98F7B28A-A56C-45BE-9A94-69BE6FFAA7BB}" destId="{88F31C00-D4AB-492B-98F1-A6210E492566}" srcOrd="0" destOrd="0" presId="urn:microsoft.com/office/officeart/2005/8/layout/chevron2"/>
    <dgm:cxn modelId="{B4C8764F-D796-4A75-9162-A0560497DE96}" type="presOf" srcId="{9999470C-5E2B-400F-A976-CEC201FD03E9}" destId="{CE8AD327-7767-4F07-B153-5415B20D6934}" srcOrd="0" destOrd="0" presId="urn:microsoft.com/office/officeart/2005/8/layout/chevron2"/>
    <dgm:cxn modelId="{E80D4AFF-299A-40C3-BE7C-3A7ECFADF917}" srcId="{1C982A9B-56A0-4669-82DD-C193E7CC621E}" destId="{11DBC7A3-B98A-44A0-A677-33F5E4C572C4}" srcOrd="1" destOrd="0" parTransId="{5F070629-8218-4FEC-8E58-D11142A3D19A}" sibTransId="{F0AFFD91-BC18-4501-A440-F623AF1F3446}"/>
    <dgm:cxn modelId="{E03CFEC3-BD82-4E6D-89BF-E49B9361123E}" srcId="{1C982A9B-56A0-4669-82DD-C193E7CC621E}" destId="{E5F6E4C8-4B8F-444E-B656-87BD6CF5D401}" srcOrd="2" destOrd="0" parTransId="{FC0DA832-2AF5-4375-9C2F-F81CBAD7E99A}" sibTransId="{6EC30F01-B90D-4DB9-A9F4-ED8BFD623FAB}"/>
    <dgm:cxn modelId="{5D599BFC-1E07-4180-BD4F-889F94DD1F00}" srcId="{1C982A9B-56A0-4669-82DD-C193E7CC621E}" destId="{98F7B28A-A56C-45BE-9A94-69BE6FFAA7BB}" srcOrd="3" destOrd="0" parTransId="{9AB72B8F-DB11-483D-B845-4259D95EB1F2}" sibTransId="{8BA950FD-194D-4066-B11C-E33C97F51C0B}"/>
    <dgm:cxn modelId="{D6F4D6F5-E4C1-47DE-8A99-D72F05CC1EF1}" type="presOf" srcId="{F83E6E3E-497C-4D0B-B139-AE7A53E6678A}" destId="{2F8D8977-CCD0-4071-AD9A-7784DB62E4E0}" srcOrd="0" destOrd="0" presId="urn:microsoft.com/office/officeart/2005/8/layout/chevron2"/>
    <dgm:cxn modelId="{4A45BC4C-0F1B-4B26-ABF5-865C98C954D5}" type="presOf" srcId="{E5F6E4C8-4B8F-444E-B656-87BD6CF5D401}" destId="{F421CC58-A15D-401D-8791-BB71B8EA18BB}" srcOrd="0" destOrd="0" presId="urn:microsoft.com/office/officeart/2005/8/layout/chevron2"/>
    <dgm:cxn modelId="{1F54941A-9539-47ED-BCA7-AB851F72F901}" type="presOf" srcId="{CF6F48A7-ECD9-4D99-A6C6-61C7743AEF3C}" destId="{95EF6879-B56C-4934-B21C-3156FC2D2960}" srcOrd="0" destOrd="0" presId="urn:microsoft.com/office/officeart/2005/8/layout/chevron2"/>
    <dgm:cxn modelId="{52D2235B-06AA-4221-8716-89B5CC94E3AC}" type="presOf" srcId="{1C982A9B-56A0-4669-82DD-C193E7CC621E}" destId="{6FA8BCDE-CAFE-46E6-A4D5-3879032B04E8}" srcOrd="0" destOrd="0" presId="urn:microsoft.com/office/officeart/2005/8/layout/chevron2"/>
    <dgm:cxn modelId="{97721535-7BB0-49E1-AC45-DFEB2D22F3F0}" type="presOf" srcId="{48B5562B-3814-4009-A85B-72D6B03D3275}" destId="{07F28E75-A785-47D7-8BDB-031A107DCCA6}" srcOrd="0" destOrd="0" presId="urn:microsoft.com/office/officeart/2005/8/layout/chevron2"/>
    <dgm:cxn modelId="{994092DD-5C2C-46B7-8124-339F28761BC6}" srcId="{98F7B28A-A56C-45BE-9A94-69BE6FFAA7BB}" destId="{A40F66F2-EFD1-4426-862A-A9799AF26D1B}" srcOrd="0" destOrd="0" parTransId="{B3A92C7D-E8BA-44D3-A882-2E2866F2DE95}" sibTransId="{6BB23A2F-BB16-47E8-AA88-D54F6C8464EB}"/>
    <dgm:cxn modelId="{B00D7EBA-C243-43E4-88FA-81937D4C33F7}" srcId="{1C982A9B-56A0-4669-82DD-C193E7CC621E}" destId="{CF6F48A7-ECD9-4D99-A6C6-61C7743AEF3C}" srcOrd="0" destOrd="0" parTransId="{B5F5955C-DF66-422E-915F-96605EFD0E0E}" sibTransId="{64E65607-D996-4241-8963-9FE7662C20F9}"/>
    <dgm:cxn modelId="{D91672E2-A923-4BCC-A5BC-1B3DBB468EA1}" type="presParOf" srcId="{6FA8BCDE-CAFE-46E6-A4D5-3879032B04E8}" destId="{7004243C-9930-4BE2-9CA7-A01408927CEF}" srcOrd="0" destOrd="0" presId="urn:microsoft.com/office/officeart/2005/8/layout/chevron2"/>
    <dgm:cxn modelId="{D2A52B38-94AD-46AF-B19C-8E27FABFDEE9}" type="presParOf" srcId="{7004243C-9930-4BE2-9CA7-A01408927CEF}" destId="{95EF6879-B56C-4934-B21C-3156FC2D2960}" srcOrd="0" destOrd="0" presId="urn:microsoft.com/office/officeart/2005/8/layout/chevron2"/>
    <dgm:cxn modelId="{AD8B62D6-FE74-4D64-9E05-AD9886F5291D}" type="presParOf" srcId="{7004243C-9930-4BE2-9CA7-A01408927CEF}" destId="{CE8AD327-7767-4F07-B153-5415B20D6934}" srcOrd="1" destOrd="0" presId="urn:microsoft.com/office/officeart/2005/8/layout/chevron2"/>
    <dgm:cxn modelId="{93D10DE4-646F-4F22-8E35-3E5AA0C32AA1}" type="presParOf" srcId="{6FA8BCDE-CAFE-46E6-A4D5-3879032B04E8}" destId="{71F41A20-A84A-4E17-BBB9-AC42C43EF4C4}" srcOrd="1" destOrd="0" presId="urn:microsoft.com/office/officeart/2005/8/layout/chevron2"/>
    <dgm:cxn modelId="{4E50678D-B1C0-437A-A331-48D69C69F9AF}" type="presParOf" srcId="{6FA8BCDE-CAFE-46E6-A4D5-3879032B04E8}" destId="{876AC164-7B98-4492-8747-6220746BCB77}" srcOrd="2" destOrd="0" presId="urn:microsoft.com/office/officeart/2005/8/layout/chevron2"/>
    <dgm:cxn modelId="{56DF2F92-75CD-4561-8CA4-F1D0B63B7367}" type="presParOf" srcId="{876AC164-7B98-4492-8747-6220746BCB77}" destId="{D1749E9B-85C0-41E9-B355-78C587CFBBE3}" srcOrd="0" destOrd="0" presId="urn:microsoft.com/office/officeart/2005/8/layout/chevron2"/>
    <dgm:cxn modelId="{15CEA799-4B84-481B-BB58-203A5FC62EFE}" type="presParOf" srcId="{876AC164-7B98-4492-8747-6220746BCB77}" destId="{2F8D8977-CCD0-4071-AD9A-7784DB62E4E0}" srcOrd="1" destOrd="0" presId="urn:microsoft.com/office/officeart/2005/8/layout/chevron2"/>
    <dgm:cxn modelId="{F3A9AC3D-A85D-4CD5-A647-68FCDDE829F0}" type="presParOf" srcId="{6FA8BCDE-CAFE-46E6-A4D5-3879032B04E8}" destId="{2E7F1902-F16F-48C6-AF50-27EA06D46550}" srcOrd="3" destOrd="0" presId="urn:microsoft.com/office/officeart/2005/8/layout/chevron2"/>
    <dgm:cxn modelId="{65539582-55FC-4818-88FE-D38D8095FD9B}" type="presParOf" srcId="{6FA8BCDE-CAFE-46E6-A4D5-3879032B04E8}" destId="{EA38018A-D807-4AA1-974C-CF05A0DAD5B2}" srcOrd="4" destOrd="0" presId="urn:microsoft.com/office/officeart/2005/8/layout/chevron2"/>
    <dgm:cxn modelId="{7D0AD88A-388A-41EF-8244-B18F8D960EB4}" type="presParOf" srcId="{EA38018A-D807-4AA1-974C-CF05A0DAD5B2}" destId="{F421CC58-A15D-401D-8791-BB71B8EA18BB}" srcOrd="0" destOrd="0" presId="urn:microsoft.com/office/officeart/2005/8/layout/chevron2"/>
    <dgm:cxn modelId="{581B7690-3C84-487D-AF9E-CE526956015F}" type="presParOf" srcId="{EA38018A-D807-4AA1-974C-CF05A0DAD5B2}" destId="{07F28E75-A785-47D7-8BDB-031A107DCCA6}" srcOrd="1" destOrd="0" presId="urn:microsoft.com/office/officeart/2005/8/layout/chevron2"/>
    <dgm:cxn modelId="{004614C9-D2D6-4507-967D-E3B686125746}" type="presParOf" srcId="{6FA8BCDE-CAFE-46E6-A4D5-3879032B04E8}" destId="{4D4CBACD-6C08-4720-8090-747B2EB4FD58}" srcOrd="5" destOrd="0" presId="urn:microsoft.com/office/officeart/2005/8/layout/chevron2"/>
    <dgm:cxn modelId="{6247A47A-5C1B-4CC8-8BA9-96AB029D6E70}" type="presParOf" srcId="{6FA8BCDE-CAFE-46E6-A4D5-3879032B04E8}" destId="{9AB7A2E0-D6EC-4E52-9D41-66196748EFF0}" srcOrd="6" destOrd="0" presId="urn:microsoft.com/office/officeart/2005/8/layout/chevron2"/>
    <dgm:cxn modelId="{CAC2F6B7-D24F-4720-9EBF-40D8F49765FF}" type="presParOf" srcId="{9AB7A2E0-D6EC-4E52-9D41-66196748EFF0}" destId="{88F31C00-D4AB-492B-98F1-A6210E492566}" srcOrd="0" destOrd="0" presId="urn:microsoft.com/office/officeart/2005/8/layout/chevron2"/>
    <dgm:cxn modelId="{58A2DB6A-EC65-44DF-A078-D4A4CB3A0929}" type="presParOf" srcId="{9AB7A2E0-D6EC-4E52-9D41-66196748EFF0}" destId="{9429BA5A-FFA6-42E2-9B74-68CDD5B15C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982A9B-56A0-4669-82DD-C193E7CC621E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F6F48A7-ECD9-4D99-A6C6-61C7743AEF3C}">
      <dgm:prSet custT="1"/>
      <dgm:spPr/>
      <dgm:t>
        <a:bodyPr/>
        <a:lstStyle/>
        <a:p>
          <a:r>
            <a:rPr lang="en-US" altLang="zh-CN" sz="3200" b="1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endParaRPr lang="zh-CN" sz="3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F5955C-DF66-422E-915F-96605EFD0E0E}" type="parTrans" cxnId="{B00D7EBA-C243-43E4-88FA-81937D4C33F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E65607-D996-4241-8963-9FE7662C20F9}" type="sibTrans" cxnId="{B00D7EBA-C243-43E4-88FA-81937D4C33F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99470C-5E2B-400F-A976-CEC201FD03E9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40CC4E-4D63-4EDD-A02E-709D1F1BE674}" type="parTrans" cxnId="{308A5862-4308-4B19-90E3-FED75B246653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9B0589-2842-4FE8-B4F9-30D3EB5FA249}" type="sibTrans" cxnId="{308A5862-4308-4B19-90E3-FED75B246653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F6E4C8-4B8F-444E-B656-87BD6CF5D401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III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0DA832-2AF5-4375-9C2F-F81CBAD7E99A}" type="parTrans" cxnId="{E03CFEC3-BD82-4E6D-89BF-E49B9361123E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C30F01-B90D-4DB9-A9F4-ED8BFD623FAB}" type="sibTrans" cxnId="{E03CFEC3-BD82-4E6D-89BF-E49B9361123E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B5562B-3814-4009-A85B-72D6B03D3275}">
      <dgm:prSet custT="1"/>
      <dgm:spPr/>
      <dgm:t>
        <a:bodyPr/>
        <a:lstStyle/>
        <a:p>
          <a:r>
            <a:rPr lang="en-US" altLang="zh-CN" sz="3200" b="0" dirty="0">
              <a:solidFill>
                <a:srgbClr val="9A0000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Experimental Results</a:t>
          </a:r>
          <a:endParaRPr lang="zh-CN" altLang="en-US" sz="3200" b="0" dirty="0">
            <a:solidFill>
              <a:srgbClr val="9A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1A4127-DFA2-4C45-9D17-B59A02E70BA7}" type="parTrans" cxnId="{AE1D98A4-6828-4A94-9801-56A39E73B4BA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62AA80-430A-40B3-9B6E-81009C4E1B3D}" type="sibTrans" cxnId="{AE1D98A4-6828-4A94-9801-56A39E73B4BA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F7B28A-A56C-45BE-9A94-69BE6FFAA7BB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IV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B72B8F-DB11-483D-B845-4259D95EB1F2}" type="parTrans" cxnId="{5D599BFC-1E07-4180-BD4F-889F94DD1F00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A950FD-194D-4066-B11C-E33C97F51C0B}" type="sibTrans" cxnId="{5D599BFC-1E07-4180-BD4F-889F94DD1F00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0F66F2-EFD1-4426-862A-A9799AF26D1B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A92C7D-E8BA-44D3-A882-2E2866F2DE95}" type="parTrans" cxnId="{994092DD-5C2C-46B7-8124-339F28761BC6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B23A2F-BB16-47E8-AA88-D54F6C8464EB}" type="sibTrans" cxnId="{994092DD-5C2C-46B7-8124-339F28761BC6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DBC7A3-B98A-44A0-A677-33F5E4C572C4}">
      <dgm:prSet custT="1"/>
      <dgm:spPr/>
      <dgm:t>
        <a:bodyPr/>
        <a:lstStyle/>
        <a:p>
          <a:r>
            <a:rPr lang="en-US" altLang="zh-CN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II</a:t>
          </a:r>
          <a:endParaRPr lang="zh-CN" altLang="en-US" sz="3200" b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070629-8218-4FEC-8E58-D11142A3D19A}" type="parTrans" cxnId="{E80D4AFF-299A-40C3-BE7C-3A7ECFADF91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AFFD91-BC18-4501-A440-F623AF1F3446}" type="sibTrans" cxnId="{E80D4AFF-299A-40C3-BE7C-3A7ECFADF91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3E6E3E-497C-4D0B-B139-AE7A53E6678A}">
      <dgm:prSet custT="1"/>
      <dgm:spPr/>
      <dgm:t>
        <a:bodyPr/>
        <a:lstStyle/>
        <a:p>
          <a:r>
            <a:rPr lang="en-US" altLang="en-US" sz="3200" dirty="0">
              <a:latin typeface="Arial" panose="020B0604020202020204" pitchFamily="34" charset="0"/>
              <a:cs typeface="Arial" panose="020B0604020202020204" pitchFamily="34" charset="0"/>
            </a:rPr>
            <a:t>The Architecture of the Proposed 3D-CNN Accelerator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B6FA86-42B3-48CF-8434-1AF1A115FDD2}" type="parTrans" cxnId="{B5D70306-7F03-47EE-AB97-CB5B9E5FE9A9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5FEC02-CF87-4C7D-A0D1-D576332319F0}" type="sibTrans" cxnId="{B5D70306-7F03-47EE-AB97-CB5B9E5FE9A9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A8BCDE-CAFE-46E6-A4D5-3879032B04E8}" type="pres">
      <dgm:prSet presAssocID="{1C982A9B-56A0-4669-82DD-C193E7CC621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004243C-9930-4BE2-9CA7-A01408927CEF}" type="pres">
      <dgm:prSet presAssocID="{CF6F48A7-ECD9-4D99-A6C6-61C7743AEF3C}" presName="composite" presStyleCnt="0"/>
      <dgm:spPr/>
    </dgm:pt>
    <dgm:pt modelId="{95EF6879-B56C-4934-B21C-3156FC2D2960}" type="pres">
      <dgm:prSet presAssocID="{CF6F48A7-ECD9-4D99-A6C6-61C7743AEF3C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AD327-7767-4F07-B153-5415B20D6934}" type="pres">
      <dgm:prSet presAssocID="{CF6F48A7-ECD9-4D99-A6C6-61C7743AEF3C}" presName="descendantText" presStyleLbl="alignAcc1" presStyleIdx="0" presStyleCnt="4" custLinFactY="-92686" custLinFactNeighborX="300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F41A20-A84A-4E17-BBB9-AC42C43EF4C4}" type="pres">
      <dgm:prSet presAssocID="{64E65607-D996-4241-8963-9FE7662C20F9}" presName="sp" presStyleCnt="0"/>
      <dgm:spPr/>
    </dgm:pt>
    <dgm:pt modelId="{876AC164-7B98-4492-8747-6220746BCB77}" type="pres">
      <dgm:prSet presAssocID="{11DBC7A3-B98A-44A0-A677-33F5E4C572C4}" presName="composite" presStyleCnt="0"/>
      <dgm:spPr/>
    </dgm:pt>
    <dgm:pt modelId="{D1749E9B-85C0-41E9-B355-78C587CFBBE3}" type="pres">
      <dgm:prSet presAssocID="{11DBC7A3-B98A-44A0-A677-33F5E4C572C4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8D8977-CCD0-4071-AD9A-7784DB62E4E0}" type="pres">
      <dgm:prSet presAssocID="{11DBC7A3-B98A-44A0-A677-33F5E4C572C4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7F1902-F16F-48C6-AF50-27EA06D46550}" type="pres">
      <dgm:prSet presAssocID="{F0AFFD91-BC18-4501-A440-F623AF1F3446}" presName="sp" presStyleCnt="0"/>
      <dgm:spPr/>
    </dgm:pt>
    <dgm:pt modelId="{EA38018A-D807-4AA1-974C-CF05A0DAD5B2}" type="pres">
      <dgm:prSet presAssocID="{E5F6E4C8-4B8F-444E-B656-87BD6CF5D401}" presName="composite" presStyleCnt="0"/>
      <dgm:spPr/>
    </dgm:pt>
    <dgm:pt modelId="{F421CC58-A15D-401D-8791-BB71B8EA18BB}" type="pres">
      <dgm:prSet presAssocID="{E5F6E4C8-4B8F-444E-B656-87BD6CF5D40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F28E75-A785-47D7-8BDB-031A107DCCA6}" type="pres">
      <dgm:prSet presAssocID="{E5F6E4C8-4B8F-444E-B656-87BD6CF5D40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4CBACD-6C08-4720-8090-747B2EB4FD58}" type="pres">
      <dgm:prSet presAssocID="{6EC30F01-B90D-4DB9-A9F4-ED8BFD623FAB}" presName="sp" presStyleCnt="0"/>
      <dgm:spPr/>
    </dgm:pt>
    <dgm:pt modelId="{9AB7A2E0-D6EC-4E52-9D41-66196748EFF0}" type="pres">
      <dgm:prSet presAssocID="{98F7B28A-A56C-45BE-9A94-69BE6FFAA7BB}" presName="composite" presStyleCnt="0"/>
      <dgm:spPr/>
    </dgm:pt>
    <dgm:pt modelId="{88F31C00-D4AB-492B-98F1-A6210E492566}" type="pres">
      <dgm:prSet presAssocID="{98F7B28A-A56C-45BE-9A94-69BE6FFAA7BB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29BA5A-FFA6-42E2-9B74-68CDD5B15C24}" type="pres">
      <dgm:prSet presAssocID="{98F7B28A-A56C-45BE-9A94-69BE6FFAA7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1D98A4-6828-4A94-9801-56A39E73B4BA}" srcId="{E5F6E4C8-4B8F-444E-B656-87BD6CF5D401}" destId="{48B5562B-3814-4009-A85B-72D6B03D3275}" srcOrd="0" destOrd="0" parTransId="{ED1A4127-DFA2-4C45-9D17-B59A02E70BA7}" sibTransId="{A962AA80-430A-40B3-9B6E-81009C4E1B3D}"/>
    <dgm:cxn modelId="{74629A74-92C5-413B-A732-6043177D9E4A}" type="presOf" srcId="{11DBC7A3-B98A-44A0-A677-33F5E4C572C4}" destId="{D1749E9B-85C0-41E9-B355-78C587CFBBE3}" srcOrd="0" destOrd="0" presId="urn:microsoft.com/office/officeart/2005/8/layout/chevron2"/>
    <dgm:cxn modelId="{308A5862-4308-4B19-90E3-FED75B246653}" srcId="{CF6F48A7-ECD9-4D99-A6C6-61C7743AEF3C}" destId="{9999470C-5E2B-400F-A976-CEC201FD03E9}" srcOrd="0" destOrd="0" parTransId="{2C40CC4E-4D63-4EDD-A02E-709D1F1BE674}" sibTransId="{389B0589-2842-4FE8-B4F9-30D3EB5FA249}"/>
    <dgm:cxn modelId="{7D7DA23B-9728-4743-A08F-3D7E6DF35D77}" type="presOf" srcId="{A40F66F2-EFD1-4426-862A-A9799AF26D1B}" destId="{9429BA5A-FFA6-42E2-9B74-68CDD5B15C24}" srcOrd="0" destOrd="0" presId="urn:microsoft.com/office/officeart/2005/8/layout/chevron2"/>
    <dgm:cxn modelId="{B5D70306-7F03-47EE-AB97-CB5B9E5FE9A9}" srcId="{11DBC7A3-B98A-44A0-A677-33F5E4C572C4}" destId="{F83E6E3E-497C-4D0B-B139-AE7A53E6678A}" srcOrd="0" destOrd="0" parTransId="{36B6FA86-42B3-48CF-8434-1AF1A115FDD2}" sibTransId="{E35FEC02-CF87-4C7D-A0D1-D576332319F0}"/>
    <dgm:cxn modelId="{A95D9631-2804-47F3-B626-56514639CFE8}" type="presOf" srcId="{98F7B28A-A56C-45BE-9A94-69BE6FFAA7BB}" destId="{88F31C00-D4AB-492B-98F1-A6210E492566}" srcOrd="0" destOrd="0" presId="urn:microsoft.com/office/officeart/2005/8/layout/chevron2"/>
    <dgm:cxn modelId="{B4C8764F-D796-4A75-9162-A0560497DE96}" type="presOf" srcId="{9999470C-5E2B-400F-A976-CEC201FD03E9}" destId="{CE8AD327-7767-4F07-B153-5415B20D6934}" srcOrd="0" destOrd="0" presId="urn:microsoft.com/office/officeart/2005/8/layout/chevron2"/>
    <dgm:cxn modelId="{E80D4AFF-299A-40C3-BE7C-3A7ECFADF917}" srcId="{1C982A9B-56A0-4669-82DD-C193E7CC621E}" destId="{11DBC7A3-B98A-44A0-A677-33F5E4C572C4}" srcOrd="1" destOrd="0" parTransId="{5F070629-8218-4FEC-8E58-D11142A3D19A}" sibTransId="{F0AFFD91-BC18-4501-A440-F623AF1F3446}"/>
    <dgm:cxn modelId="{E03CFEC3-BD82-4E6D-89BF-E49B9361123E}" srcId="{1C982A9B-56A0-4669-82DD-C193E7CC621E}" destId="{E5F6E4C8-4B8F-444E-B656-87BD6CF5D401}" srcOrd="2" destOrd="0" parTransId="{FC0DA832-2AF5-4375-9C2F-F81CBAD7E99A}" sibTransId="{6EC30F01-B90D-4DB9-A9F4-ED8BFD623FAB}"/>
    <dgm:cxn modelId="{5D599BFC-1E07-4180-BD4F-889F94DD1F00}" srcId="{1C982A9B-56A0-4669-82DD-C193E7CC621E}" destId="{98F7B28A-A56C-45BE-9A94-69BE6FFAA7BB}" srcOrd="3" destOrd="0" parTransId="{9AB72B8F-DB11-483D-B845-4259D95EB1F2}" sibTransId="{8BA950FD-194D-4066-B11C-E33C97F51C0B}"/>
    <dgm:cxn modelId="{D6F4D6F5-E4C1-47DE-8A99-D72F05CC1EF1}" type="presOf" srcId="{F83E6E3E-497C-4D0B-B139-AE7A53E6678A}" destId="{2F8D8977-CCD0-4071-AD9A-7784DB62E4E0}" srcOrd="0" destOrd="0" presId="urn:microsoft.com/office/officeart/2005/8/layout/chevron2"/>
    <dgm:cxn modelId="{4A45BC4C-0F1B-4B26-ABF5-865C98C954D5}" type="presOf" srcId="{E5F6E4C8-4B8F-444E-B656-87BD6CF5D401}" destId="{F421CC58-A15D-401D-8791-BB71B8EA18BB}" srcOrd="0" destOrd="0" presId="urn:microsoft.com/office/officeart/2005/8/layout/chevron2"/>
    <dgm:cxn modelId="{1F54941A-9539-47ED-BCA7-AB851F72F901}" type="presOf" srcId="{CF6F48A7-ECD9-4D99-A6C6-61C7743AEF3C}" destId="{95EF6879-B56C-4934-B21C-3156FC2D2960}" srcOrd="0" destOrd="0" presId="urn:microsoft.com/office/officeart/2005/8/layout/chevron2"/>
    <dgm:cxn modelId="{52D2235B-06AA-4221-8716-89B5CC94E3AC}" type="presOf" srcId="{1C982A9B-56A0-4669-82DD-C193E7CC621E}" destId="{6FA8BCDE-CAFE-46E6-A4D5-3879032B04E8}" srcOrd="0" destOrd="0" presId="urn:microsoft.com/office/officeart/2005/8/layout/chevron2"/>
    <dgm:cxn modelId="{97721535-7BB0-49E1-AC45-DFEB2D22F3F0}" type="presOf" srcId="{48B5562B-3814-4009-A85B-72D6B03D3275}" destId="{07F28E75-A785-47D7-8BDB-031A107DCCA6}" srcOrd="0" destOrd="0" presId="urn:microsoft.com/office/officeart/2005/8/layout/chevron2"/>
    <dgm:cxn modelId="{994092DD-5C2C-46B7-8124-339F28761BC6}" srcId="{98F7B28A-A56C-45BE-9A94-69BE6FFAA7BB}" destId="{A40F66F2-EFD1-4426-862A-A9799AF26D1B}" srcOrd="0" destOrd="0" parTransId="{B3A92C7D-E8BA-44D3-A882-2E2866F2DE95}" sibTransId="{6BB23A2F-BB16-47E8-AA88-D54F6C8464EB}"/>
    <dgm:cxn modelId="{B00D7EBA-C243-43E4-88FA-81937D4C33F7}" srcId="{1C982A9B-56A0-4669-82DD-C193E7CC621E}" destId="{CF6F48A7-ECD9-4D99-A6C6-61C7743AEF3C}" srcOrd="0" destOrd="0" parTransId="{B5F5955C-DF66-422E-915F-96605EFD0E0E}" sibTransId="{64E65607-D996-4241-8963-9FE7662C20F9}"/>
    <dgm:cxn modelId="{D91672E2-A923-4BCC-A5BC-1B3DBB468EA1}" type="presParOf" srcId="{6FA8BCDE-CAFE-46E6-A4D5-3879032B04E8}" destId="{7004243C-9930-4BE2-9CA7-A01408927CEF}" srcOrd="0" destOrd="0" presId="urn:microsoft.com/office/officeart/2005/8/layout/chevron2"/>
    <dgm:cxn modelId="{D2A52B38-94AD-46AF-B19C-8E27FABFDEE9}" type="presParOf" srcId="{7004243C-9930-4BE2-9CA7-A01408927CEF}" destId="{95EF6879-B56C-4934-B21C-3156FC2D2960}" srcOrd="0" destOrd="0" presId="urn:microsoft.com/office/officeart/2005/8/layout/chevron2"/>
    <dgm:cxn modelId="{AD8B62D6-FE74-4D64-9E05-AD9886F5291D}" type="presParOf" srcId="{7004243C-9930-4BE2-9CA7-A01408927CEF}" destId="{CE8AD327-7767-4F07-B153-5415B20D6934}" srcOrd="1" destOrd="0" presId="urn:microsoft.com/office/officeart/2005/8/layout/chevron2"/>
    <dgm:cxn modelId="{93D10DE4-646F-4F22-8E35-3E5AA0C32AA1}" type="presParOf" srcId="{6FA8BCDE-CAFE-46E6-A4D5-3879032B04E8}" destId="{71F41A20-A84A-4E17-BBB9-AC42C43EF4C4}" srcOrd="1" destOrd="0" presId="urn:microsoft.com/office/officeart/2005/8/layout/chevron2"/>
    <dgm:cxn modelId="{4E50678D-B1C0-437A-A331-48D69C69F9AF}" type="presParOf" srcId="{6FA8BCDE-CAFE-46E6-A4D5-3879032B04E8}" destId="{876AC164-7B98-4492-8747-6220746BCB77}" srcOrd="2" destOrd="0" presId="urn:microsoft.com/office/officeart/2005/8/layout/chevron2"/>
    <dgm:cxn modelId="{56DF2F92-75CD-4561-8CA4-F1D0B63B7367}" type="presParOf" srcId="{876AC164-7B98-4492-8747-6220746BCB77}" destId="{D1749E9B-85C0-41E9-B355-78C587CFBBE3}" srcOrd="0" destOrd="0" presId="urn:microsoft.com/office/officeart/2005/8/layout/chevron2"/>
    <dgm:cxn modelId="{15CEA799-4B84-481B-BB58-203A5FC62EFE}" type="presParOf" srcId="{876AC164-7B98-4492-8747-6220746BCB77}" destId="{2F8D8977-CCD0-4071-AD9A-7784DB62E4E0}" srcOrd="1" destOrd="0" presId="urn:microsoft.com/office/officeart/2005/8/layout/chevron2"/>
    <dgm:cxn modelId="{F3A9AC3D-A85D-4CD5-A647-68FCDDE829F0}" type="presParOf" srcId="{6FA8BCDE-CAFE-46E6-A4D5-3879032B04E8}" destId="{2E7F1902-F16F-48C6-AF50-27EA06D46550}" srcOrd="3" destOrd="0" presId="urn:microsoft.com/office/officeart/2005/8/layout/chevron2"/>
    <dgm:cxn modelId="{65539582-55FC-4818-88FE-D38D8095FD9B}" type="presParOf" srcId="{6FA8BCDE-CAFE-46E6-A4D5-3879032B04E8}" destId="{EA38018A-D807-4AA1-974C-CF05A0DAD5B2}" srcOrd="4" destOrd="0" presId="urn:microsoft.com/office/officeart/2005/8/layout/chevron2"/>
    <dgm:cxn modelId="{7D0AD88A-388A-41EF-8244-B18F8D960EB4}" type="presParOf" srcId="{EA38018A-D807-4AA1-974C-CF05A0DAD5B2}" destId="{F421CC58-A15D-401D-8791-BB71B8EA18BB}" srcOrd="0" destOrd="0" presId="urn:microsoft.com/office/officeart/2005/8/layout/chevron2"/>
    <dgm:cxn modelId="{581B7690-3C84-487D-AF9E-CE526956015F}" type="presParOf" srcId="{EA38018A-D807-4AA1-974C-CF05A0DAD5B2}" destId="{07F28E75-A785-47D7-8BDB-031A107DCCA6}" srcOrd="1" destOrd="0" presId="urn:microsoft.com/office/officeart/2005/8/layout/chevron2"/>
    <dgm:cxn modelId="{004614C9-D2D6-4507-967D-E3B686125746}" type="presParOf" srcId="{6FA8BCDE-CAFE-46E6-A4D5-3879032B04E8}" destId="{4D4CBACD-6C08-4720-8090-747B2EB4FD58}" srcOrd="5" destOrd="0" presId="urn:microsoft.com/office/officeart/2005/8/layout/chevron2"/>
    <dgm:cxn modelId="{6247A47A-5C1B-4CC8-8BA9-96AB029D6E70}" type="presParOf" srcId="{6FA8BCDE-CAFE-46E6-A4D5-3879032B04E8}" destId="{9AB7A2E0-D6EC-4E52-9D41-66196748EFF0}" srcOrd="6" destOrd="0" presId="urn:microsoft.com/office/officeart/2005/8/layout/chevron2"/>
    <dgm:cxn modelId="{CAC2F6B7-D24F-4720-9EBF-40D8F49765FF}" type="presParOf" srcId="{9AB7A2E0-D6EC-4E52-9D41-66196748EFF0}" destId="{88F31C00-D4AB-492B-98F1-A6210E492566}" srcOrd="0" destOrd="0" presId="urn:microsoft.com/office/officeart/2005/8/layout/chevron2"/>
    <dgm:cxn modelId="{58A2DB6A-EC65-44DF-A078-D4A4CB3A0929}" type="presParOf" srcId="{9AB7A2E0-D6EC-4E52-9D41-66196748EFF0}" destId="{9429BA5A-FFA6-42E2-9B74-68CDD5B15C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982A9B-56A0-4669-82DD-C193E7CC621E}" type="doc">
      <dgm:prSet loTypeId="urn:microsoft.com/office/officeart/2005/8/layout/chevron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F6F48A7-ECD9-4D99-A6C6-61C7743AEF3C}">
      <dgm:prSet custT="1"/>
      <dgm:spPr/>
      <dgm:t>
        <a:bodyPr/>
        <a:lstStyle/>
        <a:p>
          <a:r>
            <a:rPr lang="en-US" altLang="zh-CN" sz="3200" b="1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endParaRPr lang="zh-CN" sz="3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5F5955C-DF66-422E-915F-96605EFD0E0E}" type="parTrans" cxnId="{B00D7EBA-C243-43E4-88FA-81937D4C33F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E65607-D996-4241-8963-9FE7662C20F9}" type="sibTrans" cxnId="{B00D7EBA-C243-43E4-88FA-81937D4C33F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99470C-5E2B-400F-A976-CEC201FD03E9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40CC4E-4D63-4EDD-A02E-709D1F1BE674}" type="parTrans" cxnId="{308A5862-4308-4B19-90E3-FED75B246653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9B0589-2842-4FE8-B4F9-30D3EB5FA249}" type="sibTrans" cxnId="{308A5862-4308-4B19-90E3-FED75B246653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F6E4C8-4B8F-444E-B656-87BD6CF5D401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III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0DA832-2AF5-4375-9C2F-F81CBAD7E99A}" type="parTrans" cxnId="{E03CFEC3-BD82-4E6D-89BF-E49B9361123E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C30F01-B90D-4DB9-A9F4-ED8BFD623FAB}" type="sibTrans" cxnId="{E03CFEC3-BD82-4E6D-89BF-E49B9361123E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B5562B-3814-4009-A85B-72D6B03D3275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Experimental Results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1A4127-DFA2-4C45-9D17-B59A02E70BA7}" type="parTrans" cxnId="{AE1D98A4-6828-4A94-9801-56A39E73B4BA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62AA80-430A-40B3-9B6E-81009C4E1B3D}" type="sibTrans" cxnId="{AE1D98A4-6828-4A94-9801-56A39E73B4BA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F7B28A-A56C-45BE-9A94-69BE6FFAA7BB}">
      <dgm:prSet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IV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B72B8F-DB11-483D-B845-4259D95EB1F2}" type="parTrans" cxnId="{5D599BFC-1E07-4180-BD4F-889F94DD1F00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A950FD-194D-4066-B11C-E33C97F51C0B}" type="sibTrans" cxnId="{5D599BFC-1E07-4180-BD4F-889F94DD1F00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0F66F2-EFD1-4426-862A-A9799AF26D1B}">
      <dgm:prSet custT="1"/>
      <dgm:spPr/>
      <dgm:t>
        <a:bodyPr/>
        <a:lstStyle/>
        <a:p>
          <a:r>
            <a:rPr lang="en-US" altLang="zh-CN" sz="3200" b="0" dirty="0">
              <a:solidFill>
                <a:srgbClr val="9A0000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zh-CN" altLang="en-US" sz="3200" b="0" dirty="0">
            <a:solidFill>
              <a:srgbClr val="9A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A92C7D-E8BA-44D3-A882-2E2866F2DE95}" type="parTrans" cxnId="{994092DD-5C2C-46B7-8124-339F28761BC6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B23A2F-BB16-47E8-AA88-D54F6C8464EB}" type="sibTrans" cxnId="{994092DD-5C2C-46B7-8124-339F28761BC6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DBC7A3-B98A-44A0-A677-33F5E4C572C4}">
      <dgm:prSet custT="1"/>
      <dgm:spPr/>
      <dgm:t>
        <a:bodyPr/>
        <a:lstStyle/>
        <a:p>
          <a:r>
            <a:rPr lang="en-US" altLang="zh-CN" sz="32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II</a:t>
          </a:r>
          <a:endParaRPr lang="zh-CN" altLang="en-US" sz="3200" b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070629-8218-4FEC-8E58-D11142A3D19A}" type="parTrans" cxnId="{E80D4AFF-299A-40C3-BE7C-3A7ECFADF91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AFFD91-BC18-4501-A440-F623AF1F3446}" type="sibTrans" cxnId="{E80D4AFF-299A-40C3-BE7C-3A7ECFADF91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3E6E3E-497C-4D0B-B139-AE7A53E6678A}">
      <dgm:prSet custT="1"/>
      <dgm:spPr/>
      <dgm:t>
        <a:bodyPr/>
        <a:lstStyle/>
        <a:p>
          <a:r>
            <a:rPr lang="en-US" altLang="en-US" sz="3200" dirty="0">
              <a:latin typeface="Arial" panose="020B0604020202020204" pitchFamily="34" charset="0"/>
              <a:cs typeface="Arial" panose="020B0604020202020204" pitchFamily="34" charset="0"/>
            </a:rPr>
            <a:t>The Architecture of the Proposed 3D-CNN Accelerator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B6FA86-42B3-48CF-8434-1AF1A115FDD2}" type="parTrans" cxnId="{B5D70306-7F03-47EE-AB97-CB5B9E5FE9A9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5FEC02-CF87-4C7D-A0D1-D576332319F0}" type="sibTrans" cxnId="{B5D70306-7F03-47EE-AB97-CB5B9E5FE9A9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A8BCDE-CAFE-46E6-A4D5-3879032B04E8}" type="pres">
      <dgm:prSet presAssocID="{1C982A9B-56A0-4669-82DD-C193E7CC621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004243C-9930-4BE2-9CA7-A01408927CEF}" type="pres">
      <dgm:prSet presAssocID="{CF6F48A7-ECD9-4D99-A6C6-61C7743AEF3C}" presName="composite" presStyleCnt="0"/>
      <dgm:spPr/>
    </dgm:pt>
    <dgm:pt modelId="{95EF6879-B56C-4934-B21C-3156FC2D2960}" type="pres">
      <dgm:prSet presAssocID="{CF6F48A7-ECD9-4D99-A6C6-61C7743AEF3C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8AD327-7767-4F07-B153-5415B20D6934}" type="pres">
      <dgm:prSet presAssocID="{CF6F48A7-ECD9-4D99-A6C6-61C7743AEF3C}" presName="descendantText" presStyleLbl="alignAcc1" presStyleIdx="0" presStyleCnt="4" custLinFactY="-92686" custLinFactNeighborX="3003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F41A20-A84A-4E17-BBB9-AC42C43EF4C4}" type="pres">
      <dgm:prSet presAssocID="{64E65607-D996-4241-8963-9FE7662C20F9}" presName="sp" presStyleCnt="0"/>
      <dgm:spPr/>
    </dgm:pt>
    <dgm:pt modelId="{876AC164-7B98-4492-8747-6220746BCB77}" type="pres">
      <dgm:prSet presAssocID="{11DBC7A3-B98A-44A0-A677-33F5E4C572C4}" presName="composite" presStyleCnt="0"/>
      <dgm:spPr/>
    </dgm:pt>
    <dgm:pt modelId="{D1749E9B-85C0-41E9-B355-78C587CFBBE3}" type="pres">
      <dgm:prSet presAssocID="{11DBC7A3-B98A-44A0-A677-33F5E4C572C4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8D8977-CCD0-4071-AD9A-7784DB62E4E0}" type="pres">
      <dgm:prSet presAssocID="{11DBC7A3-B98A-44A0-A677-33F5E4C572C4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7F1902-F16F-48C6-AF50-27EA06D46550}" type="pres">
      <dgm:prSet presAssocID="{F0AFFD91-BC18-4501-A440-F623AF1F3446}" presName="sp" presStyleCnt="0"/>
      <dgm:spPr/>
    </dgm:pt>
    <dgm:pt modelId="{EA38018A-D807-4AA1-974C-CF05A0DAD5B2}" type="pres">
      <dgm:prSet presAssocID="{E5F6E4C8-4B8F-444E-B656-87BD6CF5D401}" presName="composite" presStyleCnt="0"/>
      <dgm:spPr/>
    </dgm:pt>
    <dgm:pt modelId="{F421CC58-A15D-401D-8791-BB71B8EA18BB}" type="pres">
      <dgm:prSet presAssocID="{E5F6E4C8-4B8F-444E-B656-87BD6CF5D40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F28E75-A785-47D7-8BDB-031A107DCCA6}" type="pres">
      <dgm:prSet presAssocID="{E5F6E4C8-4B8F-444E-B656-87BD6CF5D40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4CBACD-6C08-4720-8090-747B2EB4FD58}" type="pres">
      <dgm:prSet presAssocID="{6EC30F01-B90D-4DB9-A9F4-ED8BFD623FAB}" presName="sp" presStyleCnt="0"/>
      <dgm:spPr/>
    </dgm:pt>
    <dgm:pt modelId="{9AB7A2E0-D6EC-4E52-9D41-66196748EFF0}" type="pres">
      <dgm:prSet presAssocID="{98F7B28A-A56C-45BE-9A94-69BE6FFAA7BB}" presName="composite" presStyleCnt="0"/>
      <dgm:spPr/>
    </dgm:pt>
    <dgm:pt modelId="{88F31C00-D4AB-492B-98F1-A6210E492566}" type="pres">
      <dgm:prSet presAssocID="{98F7B28A-A56C-45BE-9A94-69BE6FFAA7BB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29BA5A-FFA6-42E2-9B74-68CDD5B15C24}" type="pres">
      <dgm:prSet presAssocID="{98F7B28A-A56C-45BE-9A94-69BE6FFAA7B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1D98A4-6828-4A94-9801-56A39E73B4BA}" srcId="{E5F6E4C8-4B8F-444E-B656-87BD6CF5D401}" destId="{48B5562B-3814-4009-A85B-72D6B03D3275}" srcOrd="0" destOrd="0" parTransId="{ED1A4127-DFA2-4C45-9D17-B59A02E70BA7}" sibTransId="{A962AA80-430A-40B3-9B6E-81009C4E1B3D}"/>
    <dgm:cxn modelId="{74629A74-92C5-413B-A732-6043177D9E4A}" type="presOf" srcId="{11DBC7A3-B98A-44A0-A677-33F5E4C572C4}" destId="{D1749E9B-85C0-41E9-B355-78C587CFBBE3}" srcOrd="0" destOrd="0" presId="urn:microsoft.com/office/officeart/2005/8/layout/chevron2"/>
    <dgm:cxn modelId="{308A5862-4308-4B19-90E3-FED75B246653}" srcId="{CF6F48A7-ECD9-4D99-A6C6-61C7743AEF3C}" destId="{9999470C-5E2B-400F-A976-CEC201FD03E9}" srcOrd="0" destOrd="0" parTransId="{2C40CC4E-4D63-4EDD-A02E-709D1F1BE674}" sibTransId="{389B0589-2842-4FE8-B4F9-30D3EB5FA249}"/>
    <dgm:cxn modelId="{7D7DA23B-9728-4743-A08F-3D7E6DF35D77}" type="presOf" srcId="{A40F66F2-EFD1-4426-862A-A9799AF26D1B}" destId="{9429BA5A-FFA6-42E2-9B74-68CDD5B15C24}" srcOrd="0" destOrd="0" presId="urn:microsoft.com/office/officeart/2005/8/layout/chevron2"/>
    <dgm:cxn modelId="{B5D70306-7F03-47EE-AB97-CB5B9E5FE9A9}" srcId="{11DBC7A3-B98A-44A0-A677-33F5E4C572C4}" destId="{F83E6E3E-497C-4D0B-B139-AE7A53E6678A}" srcOrd="0" destOrd="0" parTransId="{36B6FA86-42B3-48CF-8434-1AF1A115FDD2}" sibTransId="{E35FEC02-CF87-4C7D-A0D1-D576332319F0}"/>
    <dgm:cxn modelId="{A95D9631-2804-47F3-B626-56514639CFE8}" type="presOf" srcId="{98F7B28A-A56C-45BE-9A94-69BE6FFAA7BB}" destId="{88F31C00-D4AB-492B-98F1-A6210E492566}" srcOrd="0" destOrd="0" presId="urn:microsoft.com/office/officeart/2005/8/layout/chevron2"/>
    <dgm:cxn modelId="{B4C8764F-D796-4A75-9162-A0560497DE96}" type="presOf" srcId="{9999470C-5E2B-400F-A976-CEC201FD03E9}" destId="{CE8AD327-7767-4F07-B153-5415B20D6934}" srcOrd="0" destOrd="0" presId="urn:microsoft.com/office/officeart/2005/8/layout/chevron2"/>
    <dgm:cxn modelId="{E80D4AFF-299A-40C3-BE7C-3A7ECFADF917}" srcId="{1C982A9B-56A0-4669-82DD-C193E7CC621E}" destId="{11DBC7A3-B98A-44A0-A677-33F5E4C572C4}" srcOrd="1" destOrd="0" parTransId="{5F070629-8218-4FEC-8E58-D11142A3D19A}" sibTransId="{F0AFFD91-BC18-4501-A440-F623AF1F3446}"/>
    <dgm:cxn modelId="{E03CFEC3-BD82-4E6D-89BF-E49B9361123E}" srcId="{1C982A9B-56A0-4669-82DD-C193E7CC621E}" destId="{E5F6E4C8-4B8F-444E-B656-87BD6CF5D401}" srcOrd="2" destOrd="0" parTransId="{FC0DA832-2AF5-4375-9C2F-F81CBAD7E99A}" sibTransId="{6EC30F01-B90D-4DB9-A9F4-ED8BFD623FAB}"/>
    <dgm:cxn modelId="{5D599BFC-1E07-4180-BD4F-889F94DD1F00}" srcId="{1C982A9B-56A0-4669-82DD-C193E7CC621E}" destId="{98F7B28A-A56C-45BE-9A94-69BE6FFAA7BB}" srcOrd="3" destOrd="0" parTransId="{9AB72B8F-DB11-483D-B845-4259D95EB1F2}" sibTransId="{8BA950FD-194D-4066-B11C-E33C97F51C0B}"/>
    <dgm:cxn modelId="{D6F4D6F5-E4C1-47DE-8A99-D72F05CC1EF1}" type="presOf" srcId="{F83E6E3E-497C-4D0B-B139-AE7A53E6678A}" destId="{2F8D8977-CCD0-4071-AD9A-7784DB62E4E0}" srcOrd="0" destOrd="0" presId="urn:microsoft.com/office/officeart/2005/8/layout/chevron2"/>
    <dgm:cxn modelId="{4A45BC4C-0F1B-4B26-ABF5-865C98C954D5}" type="presOf" srcId="{E5F6E4C8-4B8F-444E-B656-87BD6CF5D401}" destId="{F421CC58-A15D-401D-8791-BB71B8EA18BB}" srcOrd="0" destOrd="0" presId="urn:microsoft.com/office/officeart/2005/8/layout/chevron2"/>
    <dgm:cxn modelId="{1F54941A-9539-47ED-BCA7-AB851F72F901}" type="presOf" srcId="{CF6F48A7-ECD9-4D99-A6C6-61C7743AEF3C}" destId="{95EF6879-B56C-4934-B21C-3156FC2D2960}" srcOrd="0" destOrd="0" presId="urn:microsoft.com/office/officeart/2005/8/layout/chevron2"/>
    <dgm:cxn modelId="{52D2235B-06AA-4221-8716-89B5CC94E3AC}" type="presOf" srcId="{1C982A9B-56A0-4669-82DD-C193E7CC621E}" destId="{6FA8BCDE-CAFE-46E6-A4D5-3879032B04E8}" srcOrd="0" destOrd="0" presId="urn:microsoft.com/office/officeart/2005/8/layout/chevron2"/>
    <dgm:cxn modelId="{97721535-7BB0-49E1-AC45-DFEB2D22F3F0}" type="presOf" srcId="{48B5562B-3814-4009-A85B-72D6B03D3275}" destId="{07F28E75-A785-47D7-8BDB-031A107DCCA6}" srcOrd="0" destOrd="0" presId="urn:microsoft.com/office/officeart/2005/8/layout/chevron2"/>
    <dgm:cxn modelId="{994092DD-5C2C-46B7-8124-339F28761BC6}" srcId="{98F7B28A-A56C-45BE-9A94-69BE6FFAA7BB}" destId="{A40F66F2-EFD1-4426-862A-A9799AF26D1B}" srcOrd="0" destOrd="0" parTransId="{B3A92C7D-E8BA-44D3-A882-2E2866F2DE95}" sibTransId="{6BB23A2F-BB16-47E8-AA88-D54F6C8464EB}"/>
    <dgm:cxn modelId="{B00D7EBA-C243-43E4-88FA-81937D4C33F7}" srcId="{1C982A9B-56A0-4669-82DD-C193E7CC621E}" destId="{CF6F48A7-ECD9-4D99-A6C6-61C7743AEF3C}" srcOrd="0" destOrd="0" parTransId="{B5F5955C-DF66-422E-915F-96605EFD0E0E}" sibTransId="{64E65607-D996-4241-8963-9FE7662C20F9}"/>
    <dgm:cxn modelId="{D91672E2-A923-4BCC-A5BC-1B3DBB468EA1}" type="presParOf" srcId="{6FA8BCDE-CAFE-46E6-A4D5-3879032B04E8}" destId="{7004243C-9930-4BE2-9CA7-A01408927CEF}" srcOrd="0" destOrd="0" presId="urn:microsoft.com/office/officeart/2005/8/layout/chevron2"/>
    <dgm:cxn modelId="{D2A52B38-94AD-46AF-B19C-8E27FABFDEE9}" type="presParOf" srcId="{7004243C-9930-4BE2-9CA7-A01408927CEF}" destId="{95EF6879-B56C-4934-B21C-3156FC2D2960}" srcOrd="0" destOrd="0" presId="urn:microsoft.com/office/officeart/2005/8/layout/chevron2"/>
    <dgm:cxn modelId="{AD8B62D6-FE74-4D64-9E05-AD9886F5291D}" type="presParOf" srcId="{7004243C-9930-4BE2-9CA7-A01408927CEF}" destId="{CE8AD327-7767-4F07-B153-5415B20D6934}" srcOrd="1" destOrd="0" presId="urn:microsoft.com/office/officeart/2005/8/layout/chevron2"/>
    <dgm:cxn modelId="{93D10DE4-646F-4F22-8E35-3E5AA0C32AA1}" type="presParOf" srcId="{6FA8BCDE-CAFE-46E6-A4D5-3879032B04E8}" destId="{71F41A20-A84A-4E17-BBB9-AC42C43EF4C4}" srcOrd="1" destOrd="0" presId="urn:microsoft.com/office/officeart/2005/8/layout/chevron2"/>
    <dgm:cxn modelId="{4E50678D-B1C0-437A-A331-48D69C69F9AF}" type="presParOf" srcId="{6FA8BCDE-CAFE-46E6-A4D5-3879032B04E8}" destId="{876AC164-7B98-4492-8747-6220746BCB77}" srcOrd="2" destOrd="0" presId="urn:microsoft.com/office/officeart/2005/8/layout/chevron2"/>
    <dgm:cxn modelId="{56DF2F92-75CD-4561-8CA4-F1D0B63B7367}" type="presParOf" srcId="{876AC164-7B98-4492-8747-6220746BCB77}" destId="{D1749E9B-85C0-41E9-B355-78C587CFBBE3}" srcOrd="0" destOrd="0" presId="urn:microsoft.com/office/officeart/2005/8/layout/chevron2"/>
    <dgm:cxn modelId="{15CEA799-4B84-481B-BB58-203A5FC62EFE}" type="presParOf" srcId="{876AC164-7B98-4492-8747-6220746BCB77}" destId="{2F8D8977-CCD0-4071-AD9A-7784DB62E4E0}" srcOrd="1" destOrd="0" presId="urn:microsoft.com/office/officeart/2005/8/layout/chevron2"/>
    <dgm:cxn modelId="{F3A9AC3D-A85D-4CD5-A647-68FCDDE829F0}" type="presParOf" srcId="{6FA8BCDE-CAFE-46E6-A4D5-3879032B04E8}" destId="{2E7F1902-F16F-48C6-AF50-27EA06D46550}" srcOrd="3" destOrd="0" presId="urn:microsoft.com/office/officeart/2005/8/layout/chevron2"/>
    <dgm:cxn modelId="{65539582-55FC-4818-88FE-D38D8095FD9B}" type="presParOf" srcId="{6FA8BCDE-CAFE-46E6-A4D5-3879032B04E8}" destId="{EA38018A-D807-4AA1-974C-CF05A0DAD5B2}" srcOrd="4" destOrd="0" presId="urn:microsoft.com/office/officeart/2005/8/layout/chevron2"/>
    <dgm:cxn modelId="{7D0AD88A-388A-41EF-8244-B18F8D960EB4}" type="presParOf" srcId="{EA38018A-D807-4AA1-974C-CF05A0DAD5B2}" destId="{F421CC58-A15D-401D-8791-BB71B8EA18BB}" srcOrd="0" destOrd="0" presId="urn:microsoft.com/office/officeart/2005/8/layout/chevron2"/>
    <dgm:cxn modelId="{581B7690-3C84-487D-AF9E-CE526956015F}" type="presParOf" srcId="{EA38018A-D807-4AA1-974C-CF05A0DAD5B2}" destId="{07F28E75-A785-47D7-8BDB-031A107DCCA6}" srcOrd="1" destOrd="0" presId="urn:microsoft.com/office/officeart/2005/8/layout/chevron2"/>
    <dgm:cxn modelId="{004614C9-D2D6-4507-967D-E3B686125746}" type="presParOf" srcId="{6FA8BCDE-CAFE-46E6-A4D5-3879032B04E8}" destId="{4D4CBACD-6C08-4720-8090-747B2EB4FD58}" srcOrd="5" destOrd="0" presId="urn:microsoft.com/office/officeart/2005/8/layout/chevron2"/>
    <dgm:cxn modelId="{6247A47A-5C1B-4CC8-8BA9-96AB029D6E70}" type="presParOf" srcId="{6FA8BCDE-CAFE-46E6-A4D5-3879032B04E8}" destId="{9AB7A2E0-D6EC-4E52-9D41-66196748EFF0}" srcOrd="6" destOrd="0" presId="urn:microsoft.com/office/officeart/2005/8/layout/chevron2"/>
    <dgm:cxn modelId="{CAC2F6B7-D24F-4720-9EBF-40D8F49765FF}" type="presParOf" srcId="{9AB7A2E0-D6EC-4E52-9D41-66196748EFF0}" destId="{88F31C00-D4AB-492B-98F1-A6210E492566}" srcOrd="0" destOrd="0" presId="urn:microsoft.com/office/officeart/2005/8/layout/chevron2"/>
    <dgm:cxn modelId="{58A2DB6A-EC65-44DF-A078-D4A4CB3A0929}" type="presParOf" srcId="{9AB7A2E0-D6EC-4E52-9D41-66196748EFF0}" destId="{9429BA5A-FFA6-42E2-9B74-68CDD5B15C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F6879-B56C-4934-B21C-3156FC2D2960}">
      <dsp:nvSpPr>
        <dsp:cNvPr id="0" name=""/>
        <dsp:cNvSpPr/>
      </dsp:nvSpPr>
      <dsp:spPr>
        <a:xfrm rot="5400000">
          <a:off x="-206402" y="209023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endParaRPr lang="zh-CN" sz="3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484225"/>
        <a:ext cx="963210" cy="412805"/>
      </dsp:txXfrm>
    </dsp:sp>
    <dsp:sp modelId="{CE8AD327-7767-4F07-B153-5415B20D6934}">
      <dsp:nvSpPr>
        <dsp:cNvPr id="0" name=""/>
        <dsp:cNvSpPr/>
      </dsp:nvSpPr>
      <dsp:spPr>
        <a:xfrm rot="5400000">
          <a:off x="5829052" y="-4865841"/>
          <a:ext cx="894880" cy="106265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b="0" kern="1200" dirty="0">
              <a:solidFill>
                <a:srgbClr val="9A0000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CN" altLang="en-US" sz="3200" b="0" kern="1200" dirty="0">
            <a:solidFill>
              <a:srgbClr val="9A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43684"/>
        <a:ext cx="10582879" cy="807512"/>
      </dsp:txXfrm>
    </dsp:sp>
    <dsp:sp modelId="{D1749E9B-85C0-41E9-B355-78C587CFBBE3}">
      <dsp:nvSpPr>
        <dsp:cNvPr id="0" name=""/>
        <dsp:cNvSpPr/>
      </dsp:nvSpPr>
      <dsp:spPr>
        <a:xfrm rot="5400000">
          <a:off x="-206402" y="1439752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II</a:t>
          </a:r>
          <a:endParaRPr lang="zh-CN" altLang="en-US" sz="3200" b="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1714954"/>
        <a:ext cx="963210" cy="412805"/>
      </dsp:txXfrm>
    </dsp:sp>
    <dsp:sp modelId="{2F8D8977-CCD0-4071-AD9A-7784DB62E4E0}">
      <dsp:nvSpPr>
        <dsp:cNvPr id="0" name=""/>
        <dsp:cNvSpPr/>
      </dsp:nvSpPr>
      <dsp:spPr>
        <a:xfrm rot="5400000">
          <a:off x="5829287" y="-3632726"/>
          <a:ext cx="894410" cy="106265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32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Architecture of the Proposed 3D-CNN Accelerator</a:t>
          </a:r>
          <a:endParaRPr lang="zh-CN" altLang="en-US" sz="32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1277011"/>
        <a:ext cx="10582902" cy="807088"/>
      </dsp:txXfrm>
    </dsp:sp>
    <dsp:sp modelId="{F421CC58-A15D-401D-8791-BB71B8EA18BB}">
      <dsp:nvSpPr>
        <dsp:cNvPr id="0" name=""/>
        <dsp:cNvSpPr/>
      </dsp:nvSpPr>
      <dsp:spPr>
        <a:xfrm rot="5400000">
          <a:off x="-206402" y="2670480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III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2945682"/>
        <a:ext cx="963210" cy="412805"/>
      </dsp:txXfrm>
    </dsp:sp>
    <dsp:sp modelId="{07F28E75-A785-47D7-8BDB-031A107DCCA6}">
      <dsp:nvSpPr>
        <dsp:cNvPr id="0" name=""/>
        <dsp:cNvSpPr/>
      </dsp:nvSpPr>
      <dsp:spPr>
        <a:xfrm rot="5400000">
          <a:off x="5829287" y="-2401997"/>
          <a:ext cx="894410" cy="106265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Experimental Results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2507740"/>
        <a:ext cx="10582902" cy="807088"/>
      </dsp:txXfrm>
    </dsp:sp>
    <dsp:sp modelId="{88F31C00-D4AB-492B-98F1-A6210E492566}">
      <dsp:nvSpPr>
        <dsp:cNvPr id="0" name=""/>
        <dsp:cNvSpPr/>
      </dsp:nvSpPr>
      <dsp:spPr>
        <a:xfrm rot="5400000">
          <a:off x="-206402" y="3901209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IV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4176411"/>
        <a:ext cx="963210" cy="412805"/>
      </dsp:txXfrm>
    </dsp:sp>
    <dsp:sp modelId="{9429BA5A-FFA6-42E2-9B74-68CDD5B15C24}">
      <dsp:nvSpPr>
        <dsp:cNvPr id="0" name=""/>
        <dsp:cNvSpPr/>
      </dsp:nvSpPr>
      <dsp:spPr>
        <a:xfrm rot="5400000">
          <a:off x="5829287" y="-1171268"/>
          <a:ext cx="894410" cy="106265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3738469"/>
        <a:ext cx="10582902" cy="807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F6879-B56C-4934-B21C-3156FC2D2960}">
      <dsp:nvSpPr>
        <dsp:cNvPr id="0" name=""/>
        <dsp:cNvSpPr/>
      </dsp:nvSpPr>
      <dsp:spPr>
        <a:xfrm rot="5400000">
          <a:off x="-206402" y="209023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endParaRPr lang="zh-CN" sz="3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484225"/>
        <a:ext cx="963210" cy="412805"/>
      </dsp:txXfrm>
    </dsp:sp>
    <dsp:sp modelId="{CE8AD327-7767-4F07-B153-5415B20D6934}">
      <dsp:nvSpPr>
        <dsp:cNvPr id="0" name=""/>
        <dsp:cNvSpPr/>
      </dsp:nvSpPr>
      <dsp:spPr>
        <a:xfrm rot="5400000">
          <a:off x="5747936" y="-4784725"/>
          <a:ext cx="89488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CN" altLang="en-US" sz="32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0" y="43685"/>
        <a:ext cx="10420648" cy="807512"/>
      </dsp:txXfrm>
    </dsp:sp>
    <dsp:sp modelId="{D1749E9B-85C0-41E9-B355-78C587CFBBE3}">
      <dsp:nvSpPr>
        <dsp:cNvPr id="0" name=""/>
        <dsp:cNvSpPr/>
      </dsp:nvSpPr>
      <dsp:spPr>
        <a:xfrm rot="5400000">
          <a:off x="-206402" y="1439752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II</a:t>
          </a:r>
          <a:endParaRPr lang="zh-CN" altLang="en-US" sz="3200" b="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1714954"/>
        <a:ext cx="963210" cy="412805"/>
      </dsp:txXfrm>
    </dsp:sp>
    <dsp:sp modelId="{2F8D8977-CCD0-4071-AD9A-7784DB62E4E0}">
      <dsp:nvSpPr>
        <dsp:cNvPr id="0" name=""/>
        <dsp:cNvSpPr/>
      </dsp:nvSpPr>
      <dsp:spPr>
        <a:xfrm rot="5400000">
          <a:off x="5748171" y="-3551611"/>
          <a:ext cx="89441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3200" b="0" kern="1200" dirty="0">
              <a:solidFill>
                <a:srgbClr val="9A0000"/>
              </a:solidFill>
              <a:latin typeface="Arial" panose="020B0604020202020204" pitchFamily="34" charset="0"/>
              <a:cs typeface="Arial" panose="020B0604020202020204" pitchFamily="34" charset="0"/>
            </a:rPr>
            <a:t>The Architecture of the Proposed 3D-CNN Accelerator</a:t>
          </a:r>
          <a:endParaRPr lang="zh-CN" altLang="en-US" sz="3200" b="0" kern="1200" dirty="0">
            <a:solidFill>
              <a:srgbClr val="9A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1277010"/>
        <a:ext cx="10420671" cy="807088"/>
      </dsp:txXfrm>
    </dsp:sp>
    <dsp:sp modelId="{F421CC58-A15D-401D-8791-BB71B8EA18BB}">
      <dsp:nvSpPr>
        <dsp:cNvPr id="0" name=""/>
        <dsp:cNvSpPr/>
      </dsp:nvSpPr>
      <dsp:spPr>
        <a:xfrm rot="5400000">
          <a:off x="-206402" y="2670480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III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2945682"/>
        <a:ext cx="963210" cy="412805"/>
      </dsp:txXfrm>
    </dsp:sp>
    <dsp:sp modelId="{07F28E75-A785-47D7-8BDB-031A107DCCA6}">
      <dsp:nvSpPr>
        <dsp:cNvPr id="0" name=""/>
        <dsp:cNvSpPr/>
      </dsp:nvSpPr>
      <dsp:spPr>
        <a:xfrm rot="5400000">
          <a:off x="5748171" y="-2320882"/>
          <a:ext cx="89441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Experimental Results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2507739"/>
        <a:ext cx="10420671" cy="807088"/>
      </dsp:txXfrm>
    </dsp:sp>
    <dsp:sp modelId="{88F31C00-D4AB-492B-98F1-A6210E492566}">
      <dsp:nvSpPr>
        <dsp:cNvPr id="0" name=""/>
        <dsp:cNvSpPr/>
      </dsp:nvSpPr>
      <dsp:spPr>
        <a:xfrm rot="5400000">
          <a:off x="-206402" y="3901209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IV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4176411"/>
        <a:ext cx="963210" cy="412805"/>
      </dsp:txXfrm>
    </dsp:sp>
    <dsp:sp modelId="{9429BA5A-FFA6-42E2-9B74-68CDD5B15C24}">
      <dsp:nvSpPr>
        <dsp:cNvPr id="0" name=""/>
        <dsp:cNvSpPr/>
      </dsp:nvSpPr>
      <dsp:spPr>
        <a:xfrm rot="5400000">
          <a:off x="5748171" y="-1090153"/>
          <a:ext cx="89441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3738468"/>
        <a:ext cx="10420671" cy="807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F6879-B56C-4934-B21C-3156FC2D2960}">
      <dsp:nvSpPr>
        <dsp:cNvPr id="0" name=""/>
        <dsp:cNvSpPr/>
      </dsp:nvSpPr>
      <dsp:spPr>
        <a:xfrm rot="5400000">
          <a:off x="-206402" y="209023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endParaRPr lang="zh-CN" sz="3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484225"/>
        <a:ext cx="963210" cy="412805"/>
      </dsp:txXfrm>
    </dsp:sp>
    <dsp:sp modelId="{CE8AD327-7767-4F07-B153-5415B20D6934}">
      <dsp:nvSpPr>
        <dsp:cNvPr id="0" name=""/>
        <dsp:cNvSpPr/>
      </dsp:nvSpPr>
      <dsp:spPr>
        <a:xfrm rot="5400000">
          <a:off x="5747936" y="-4784725"/>
          <a:ext cx="89488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0" y="43685"/>
        <a:ext cx="10420648" cy="807512"/>
      </dsp:txXfrm>
    </dsp:sp>
    <dsp:sp modelId="{D1749E9B-85C0-41E9-B355-78C587CFBBE3}">
      <dsp:nvSpPr>
        <dsp:cNvPr id="0" name=""/>
        <dsp:cNvSpPr/>
      </dsp:nvSpPr>
      <dsp:spPr>
        <a:xfrm rot="5400000">
          <a:off x="-206402" y="1439752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II</a:t>
          </a:r>
          <a:endParaRPr lang="zh-CN" altLang="en-US" sz="3200" b="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1714954"/>
        <a:ext cx="963210" cy="412805"/>
      </dsp:txXfrm>
    </dsp:sp>
    <dsp:sp modelId="{2F8D8977-CCD0-4071-AD9A-7784DB62E4E0}">
      <dsp:nvSpPr>
        <dsp:cNvPr id="0" name=""/>
        <dsp:cNvSpPr/>
      </dsp:nvSpPr>
      <dsp:spPr>
        <a:xfrm rot="5400000">
          <a:off x="5748171" y="-3551611"/>
          <a:ext cx="89441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The Architecture of the Proposed 3D-CNN Accelerator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1277010"/>
        <a:ext cx="10420671" cy="807088"/>
      </dsp:txXfrm>
    </dsp:sp>
    <dsp:sp modelId="{F421CC58-A15D-401D-8791-BB71B8EA18BB}">
      <dsp:nvSpPr>
        <dsp:cNvPr id="0" name=""/>
        <dsp:cNvSpPr/>
      </dsp:nvSpPr>
      <dsp:spPr>
        <a:xfrm rot="5400000">
          <a:off x="-206402" y="2670480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III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2945682"/>
        <a:ext cx="963210" cy="412805"/>
      </dsp:txXfrm>
    </dsp:sp>
    <dsp:sp modelId="{07F28E75-A785-47D7-8BDB-031A107DCCA6}">
      <dsp:nvSpPr>
        <dsp:cNvPr id="0" name=""/>
        <dsp:cNvSpPr/>
      </dsp:nvSpPr>
      <dsp:spPr>
        <a:xfrm rot="5400000">
          <a:off x="5748171" y="-2320882"/>
          <a:ext cx="89441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b="0" kern="1200" dirty="0">
              <a:solidFill>
                <a:srgbClr val="9A0000"/>
              </a:solidFill>
              <a:latin typeface="Arial" panose="020B0604020202020204" pitchFamily="34" charset="0"/>
              <a:cs typeface="Arial" panose="020B0604020202020204" pitchFamily="34" charset="0"/>
            </a:rPr>
            <a:t>Experimental Results</a:t>
          </a:r>
          <a:endParaRPr lang="zh-CN" altLang="en-US" sz="3200" b="0" kern="1200" dirty="0">
            <a:solidFill>
              <a:srgbClr val="9A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2507739"/>
        <a:ext cx="10420671" cy="807088"/>
      </dsp:txXfrm>
    </dsp:sp>
    <dsp:sp modelId="{88F31C00-D4AB-492B-98F1-A6210E492566}">
      <dsp:nvSpPr>
        <dsp:cNvPr id="0" name=""/>
        <dsp:cNvSpPr/>
      </dsp:nvSpPr>
      <dsp:spPr>
        <a:xfrm rot="5400000">
          <a:off x="-206402" y="3901209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IV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4176411"/>
        <a:ext cx="963210" cy="412805"/>
      </dsp:txXfrm>
    </dsp:sp>
    <dsp:sp modelId="{9429BA5A-FFA6-42E2-9B74-68CDD5B15C24}">
      <dsp:nvSpPr>
        <dsp:cNvPr id="0" name=""/>
        <dsp:cNvSpPr/>
      </dsp:nvSpPr>
      <dsp:spPr>
        <a:xfrm rot="5400000">
          <a:off x="5748171" y="-1090153"/>
          <a:ext cx="89441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3738468"/>
        <a:ext cx="10420671" cy="8070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F6879-B56C-4934-B21C-3156FC2D2960}">
      <dsp:nvSpPr>
        <dsp:cNvPr id="0" name=""/>
        <dsp:cNvSpPr/>
      </dsp:nvSpPr>
      <dsp:spPr>
        <a:xfrm rot="5400000">
          <a:off x="-206402" y="209023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endParaRPr lang="zh-CN" sz="3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484225"/>
        <a:ext cx="963210" cy="412805"/>
      </dsp:txXfrm>
    </dsp:sp>
    <dsp:sp modelId="{CE8AD327-7767-4F07-B153-5415B20D6934}">
      <dsp:nvSpPr>
        <dsp:cNvPr id="0" name=""/>
        <dsp:cNvSpPr/>
      </dsp:nvSpPr>
      <dsp:spPr>
        <a:xfrm rot="5400000">
          <a:off x="5747936" y="-4784725"/>
          <a:ext cx="89488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0" y="43685"/>
        <a:ext cx="10420648" cy="807512"/>
      </dsp:txXfrm>
    </dsp:sp>
    <dsp:sp modelId="{D1749E9B-85C0-41E9-B355-78C587CFBBE3}">
      <dsp:nvSpPr>
        <dsp:cNvPr id="0" name=""/>
        <dsp:cNvSpPr/>
      </dsp:nvSpPr>
      <dsp:spPr>
        <a:xfrm rot="5400000">
          <a:off x="-206402" y="1439752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II</a:t>
          </a:r>
          <a:endParaRPr lang="zh-CN" altLang="en-US" sz="3200" b="0" kern="12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1714954"/>
        <a:ext cx="963210" cy="412805"/>
      </dsp:txXfrm>
    </dsp:sp>
    <dsp:sp modelId="{2F8D8977-CCD0-4071-AD9A-7784DB62E4E0}">
      <dsp:nvSpPr>
        <dsp:cNvPr id="0" name=""/>
        <dsp:cNvSpPr/>
      </dsp:nvSpPr>
      <dsp:spPr>
        <a:xfrm rot="5400000">
          <a:off x="5748171" y="-3551611"/>
          <a:ext cx="89441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The Architecture of the Proposed 3D-CNN Accelerator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1277010"/>
        <a:ext cx="10420671" cy="807088"/>
      </dsp:txXfrm>
    </dsp:sp>
    <dsp:sp modelId="{F421CC58-A15D-401D-8791-BB71B8EA18BB}">
      <dsp:nvSpPr>
        <dsp:cNvPr id="0" name=""/>
        <dsp:cNvSpPr/>
      </dsp:nvSpPr>
      <dsp:spPr>
        <a:xfrm rot="5400000">
          <a:off x="-206402" y="2670480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III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2945682"/>
        <a:ext cx="963210" cy="412805"/>
      </dsp:txXfrm>
    </dsp:sp>
    <dsp:sp modelId="{07F28E75-A785-47D7-8BDB-031A107DCCA6}">
      <dsp:nvSpPr>
        <dsp:cNvPr id="0" name=""/>
        <dsp:cNvSpPr/>
      </dsp:nvSpPr>
      <dsp:spPr>
        <a:xfrm rot="5400000">
          <a:off x="5748171" y="-2320882"/>
          <a:ext cx="89441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Experimental Results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2507739"/>
        <a:ext cx="10420671" cy="807088"/>
      </dsp:txXfrm>
    </dsp:sp>
    <dsp:sp modelId="{88F31C00-D4AB-492B-98F1-A6210E492566}">
      <dsp:nvSpPr>
        <dsp:cNvPr id="0" name=""/>
        <dsp:cNvSpPr/>
      </dsp:nvSpPr>
      <dsp:spPr>
        <a:xfrm rot="5400000">
          <a:off x="-206402" y="3901209"/>
          <a:ext cx="1376015" cy="96321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IV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" y="4176411"/>
        <a:ext cx="963210" cy="412805"/>
      </dsp:txXfrm>
    </dsp:sp>
    <dsp:sp modelId="{9429BA5A-FFA6-42E2-9B74-68CDD5B15C24}">
      <dsp:nvSpPr>
        <dsp:cNvPr id="0" name=""/>
        <dsp:cNvSpPr/>
      </dsp:nvSpPr>
      <dsp:spPr>
        <a:xfrm rot="5400000">
          <a:off x="5748171" y="-1090153"/>
          <a:ext cx="894410" cy="10464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200" b="0" kern="1200" dirty="0">
              <a:solidFill>
                <a:srgbClr val="9A0000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zh-CN" altLang="en-US" sz="3200" b="0" kern="1200" dirty="0">
            <a:solidFill>
              <a:srgbClr val="9A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963211" y="3738468"/>
        <a:ext cx="10420671" cy="807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2391D-A67E-465A-B08F-5E79F097843D}" type="datetimeFigureOut">
              <a:rPr lang="zh-CN" altLang="en-US" smtClean="0"/>
              <a:t>2021/5/15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766CA-7299-4FA6-9ABC-7C52FB8D1F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38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315" y="823965"/>
            <a:ext cx="10836322" cy="681803"/>
          </a:xfrm>
        </p:spPr>
        <p:txBody>
          <a:bodyPr>
            <a:normAutofit/>
          </a:bodyPr>
          <a:lstStyle>
            <a:lvl1pPr algn="ctr"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6887" y="1532681"/>
            <a:ext cx="11975690" cy="4321252"/>
          </a:xfrm>
        </p:spPr>
        <p:txBody>
          <a:bodyPr/>
          <a:lstStyle>
            <a:lvl1pPr marL="360000" indent="-360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47836"/>
              </a:buClr>
              <a:buFont typeface="Wingdings" panose="05000000000000000000" pitchFamily="2" charset="2"/>
              <a:buChar char="p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F47836"/>
              </a:buClr>
              <a:buFont typeface="Wingdings" panose="05000000000000000000" pitchFamily="2" charset="2"/>
              <a:buChar char="Ø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F47836"/>
              </a:buCl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F47836"/>
              </a:buCl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E</a:t>
            </a:r>
          </a:p>
          <a:p>
            <a:pPr lvl="0"/>
            <a:r>
              <a:rPr lang="en-US" dirty="0"/>
              <a:t>E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E6D7-DB79-4BAE-B6B0-8E81A4AAB562}" type="datetime1">
              <a:rPr lang="en-US" altLang="zh-CN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6401" y="6538912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BFB5D8E-9770-4591-80F9-47B9A81A3E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1698171" y="643095"/>
            <a:ext cx="9686611" cy="180870"/>
          </a:xfrm>
          <a:prstGeom prst="roundRect">
            <a:avLst/>
          </a:prstGeom>
          <a:solidFill>
            <a:srgbClr val="F47836"/>
          </a:solidFill>
          <a:ln>
            <a:solidFill>
              <a:srgbClr val="F47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4783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8" y="173711"/>
            <a:ext cx="1136014" cy="11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1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70" y="1326382"/>
            <a:ext cx="9686611" cy="11517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8169" y="2657475"/>
            <a:ext cx="4616905" cy="35194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2238" y="2657475"/>
            <a:ext cx="4912543" cy="35194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10C79-5F94-4E5F-A862-AF6A9017F31A}" type="datetime1">
              <a:rPr lang="en-US" altLang="zh-CN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8" y="173711"/>
            <a:ext cx="1136014" cy="1152671"/>
          </a:xfrm>
          <a:prstGeom prst="rect">
            <a:avLst/>
          </a:prstGeom>
        </p:spPr>
      </p:pic>
      <p:sp>
        <p:nvSpPr>
          <p:cNvPr id="11" name="Rounded Rectangle 10"/>
          <p:cNvSpPr/>
          <p:nvPr userDrawn="1"/>
        </p:nvSpPr>
        <p:spPr>
          <a:xfrm>
            <a:off x="1698171" y="643095"/>
            <a:ext cx="9686611" cy="180870"/>
          </a:xfrm>
          <a:prstGeom prst="roundRect">
            <a:avLst/>
          </a:prstGeom>
          <a:solidFill>
            <a:srgbClr val="F47836"/>
          </a:solidFill>
          <a:ln>
            <a:solidFill>
              <a:srgbClr val="F47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478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9345E-5FF7-4344-8B6A-F9638946FAD3}" type="datetime1">
              <a:rPr lang="en-US" altLang="zh-CN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B5D8E-9770-4591-80F9-47B9A81A3E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1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 txBox="1">
            <a:spLocks/>
          </p:cNvSpPr>
          <p:nvPr/>
        </p:nvSpPr>
        <p:spPr>
          <a:xfrm>
            <a:off x="97630" y="4214062"/>
            <a:ext cx="11939662" cy="169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4800" b="1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2400" baseline="30000" dirty="0">
                <a:solidFill>
                  <a:schemeClr val="tx1"/>
                </a:solidFill>
                <a:ea typeface="华文楷体"/>
              </a:rPr>
              <a:t>1 </a:t>
            </a:r>
            <a:r>
              <a:rPr lang="en-US" altLang="zh-CN" sz="2400" dirty="0">
                <a:solidFill>
                  <a:srgbClr val="7030A0"/>
                </a:solidFill>
                <a:ea typeface="华文楷体"/>
              </a:rPr>
              <a:t>Changchun Zhou</a:t>
            </a:r>
            <a:r>
              <a:rPr lang="en-US" altLang="zh-CN" sz="2400" dirty="0">
                <a:solidFill>
                  <a:schemeClr val="tx1"/>
                </a:solidFill>
                <a:ea typeface="华文楷体"/>
              </a:rPr>
              <a:t>, </a:t>
            </a:r>
            <a:r>
              <a:rPr lang="en-US" altLang="zh-CN" sz="2400" baseline="30000" dirty="0">
                <a:solidFill>
                  <a:schemeClr val="tx1"/>
                </a:solidFill>
                <a:ea typeface="华文楷体"/>
              </a:rPr>
              <a:t>1 </a:t>
            </a:r>
            <a:r>
              <a:rPr lang="en-US" altLang="zh-CN" sz="2400" dirty="0">
                <a:solidFill>
                  <a:schemeClr val="tx1"/>
                </a:solidFill>
                <a:ea typeface="华文楷体"/>
              </a:rPr>
              <a:t>Min Liu, </a:t>
            </a:r>
            <a:r>
              <a:rPr lang="en-US" altLang="zh-CN" sz="2400" baseline="30000" dirty="0">
                <a:solidFill>
                  <a:schemeClr val="tx1"/>
                </a:solidFill>
                <a:ea typeface="华文楷体"/>
              </a:rPr>
              <a:t>1 </a:t>
            </a:r>
            <a:r>
              <a:rPr lang="en-US" altLang="zh-CN" sz="2400" dirty="0" err="1">
                <a:solidFill>
                  <a:schemeClr val="tx1"/>
                </a:solidFill>
                <a:ea typeface="华文楷体"/>
              </a:rPr>
              <a:t>Siyuan</a:t>
            </a:r>
            <a:r>
              <a:rPr lang="en-US" altLang="zh-CN" sz="2400" dirty="0">
                <a:solidFill>
                  <a:schemeClr val="tx1"/>
                </a:solidFill>
                <a:ea typeface="华文楷体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ea typeface="华文楷体"/>
              </a:rPr>
              <a:t>Qiu</a:t>
            </a:r>
            <a:r>
              <a:rPr lang="en-US" altLang="zh-CN" sz="2400" dirty="0">
                <a:solidFill>
                  <a:schemeClr val="tx1"/>
                </a:solidFill>
                <a:ea typeface="华文楷体"/>
              </a:rPr>
              <a:t>, </a:t>
            </a:r>
            <a:r>
              <a:rPr lang="en-US" altLang="zh-CN" sz="2400" baseline="30000" dirty="0">
                <a:solidFill>
                  <a:schemeClr val="tx1"/>
                </a:solidFill>
                <a:ea typeface="华文楷体"/>
              </a:rPr>
              <a:t>2 </a:t>
            </a:r>
            <a:r>
              <a:rPr lang="en-US" altLang="zh-CN" sz="2400" dirty="0" err="1">
                <a:solidFill>
                  <a:schemeClr val="tx1"/>
                </a:solidFill>
                <a:ea typeface="华文楷体"/>
              </a:rPr>
              <a:t>Yifan</a:t>
            </a:r>
            <a:r>
              <a:rPr lang="en-US" altLang="zh-CN" sz="2400" dirty="0">
                <a:solidFill>
                  <a:schemeClr val="tx1"/>
                </a:solidFill>
                <a:ea typeface="华文楷体"/>
              </a:rPr>
              <a:t> He, and </a:t>
            </a:r>
            <a:r>
              <a:rPr lang="en-US" altLang="zh-CN" sz="2400" baseline="30000" dirty="0">
                <a:solidFill>
                  <a:schemeClr val="tx1"/>
                </a:solidFill>
                <a:ea typeface="华文楷体"/>
              </a:rPr>
              <a:t>1 </a:t>
            </a:r>
            <a:r>
              <a:rPr lang="en-US" altLang="zh-CN" sz="2400" dirty="0" err="1">
                <a:solidFill>
                  <a:schemeClr val="tx1"/>
                </a:solidFill>
                <a:ea typeface="华文楷体"/>
              </a:rPr>
              <a:t>Hailong</a:t>
            </a:r>
            <a:r>
              <a:rPr lang="en-US" altLang="zh-CN" sz="2400" dirty="0">
                <a:solidFill>
                  <a:schemeClr val="tx1"/>
                </a:solidFill>
                <a:ea typeface="华文楷体"/>
              </a:rPr>
              <a:t> Jiao</a:t>
            </a:r>
            <a:endParaRPr kumimoji="0" lang="en-US" altLang="zh-CN" sz="24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华文楷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zh-CN" sz="2000" b="1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华文楷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华文楷体"/>
              </a:rPr>
              <a:t>1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华文楷体"/>
              </a:rPr>
              <a:t>VLSI Lab, School of Electronic and Computer Engineering,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华文楷体"/>
              </a:rPr>
              <a:t>Peking University Shenzhen Graduate School, Shenzhen, China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华文楷体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华文楷体"/>
              </a:rPr>
              <a:t>2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华文楷体"/>
              </a:rPr>
              <a:t>Reconova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华文楷体"/>
              </a:rPr>
              <a:t> Technologies Co., Ltd., Xiamen, China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zh-CN" sz="2000" dirty="0">
              <a:solidFill>
                <a:schemeClr val="tx1"/>
              </a:solidFill>
              <a:ea typeface="华文楷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630" y="1429217"/>
            <a:ext cx="119396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Energy-Efficient Low-Latency 3D-CNN Accelerator Leveraging Temporal Locality, Full Zero-Skipping, and Hierarchical Load Balance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56169" y="6367847"/>
            <a:ext cx="30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http://www.PKU-VLSI.com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143267" y="5967737"/>
            <a:ext cx="5848387" cy="400110"/>
            <a:chOff x="4213259" y="3270455"/>
            <a:chExt cx="5848387" cy="400110"/>
          </a:xfrm>
        </p:grpSpPr>
        <p:sp>
          <p:nvSpPr>
            <p:cNvPr id="7" name="TextBox 7"/>
            <p:cNvSpPr txBox="1"/>
            <p:nvPr/>
          </p:nvSpPr>
          <p:spPr>
            <a:xfrm>
              <a:off x="4213259" y="3270455"/>
              <a:ext cx="29441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DEC 5 - 9,</a:t>
              </a:r>
              <a:r>
                <a:rPr lang="en-US" sz="2000" b="1" baseline="0" dirty="0">
                  <a:latin typeface="Arial" panose="020B0604020202020204" pitchFamily="34" charset="0"/>
                  <a:cs typeface="Arial" panose="020B0604020202020204" pitchFamily="34" charset="0"/>
                </a:rPr>
                <a:t> 2021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499050" y="3270455"/>
              <a:ext cx="3562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San Francisco, California</a:t>
              </a:r>
            </a:p>
          </p:txBody>
        </p:sp>
        <p:sp>
          <p:nvSpPr>
            <p:cNvPr id="9" name="Rectangle 9"/>
            <p:cNvSpPr/>
            <p:nvPr/>
          </p:nvSpPr>
          <p:spPr>
            <a:xfrm rot="13620000" flipV="1">
              <a:off x="6278928" y="3379830"/>
              <a:ext cx="182880" cy="181360"/>
            </a:xfrm>
            <a:prstGeom prst="rect">
              <a:avLst/>
            </a:prstGeom>
            <a:solidFill>
              <a:srgbClr val="F47836"/>
            </a:solidFill>
            <a:ln>
              <a:solidFill>
                <a:srgbClr val="F478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3711" y="5578879"/>
            <a:ext cx="2910874" cy="1156665"/>
            <a:chOff x="201781" y="2855108"/>
            <a:chExt cx="2910874" cy="1156665"/>
          </a:xfrm>
        </p:grpSpPr>
        <p:pic>
          <p:nvPicPr>
            <p:cNvPr id="12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81" y="2855108"/>
              <a:ext cx="1156665" cy="1156665"/>
            </a:xfrm>
            <a:prstGeom prst="rect">
              <a:avLst/>
            </a:prstGeom>
          </p:spPr>
        </p:pic>
        <p:pic>
          <p:nvPicPr>
            <p:cNvPr id="13" name="图片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0" r="47851"/>
            <a:stretch/>
          </p:blipFill>
          <p:spPr>
            <a:xfrm>
              <a:off x="1448456" y="2964023"/>
              <a:ext cx="1664199" cy="1047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Hardware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238" y="1604615"/>
            <a:ext cx="5876851" cy="491638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4500" dirty="0"/>
              <a:t>16 PEs in a computation engine</a:t>
            </a:r>
          </a:p>
          <a:p>
            <a:pPr lvl="1">
              <a:lnSpc>
                <a:spcPct val="120000"/>
              </a:lnSpc>
            </a:pPr>
            <a:r>
              <a:rPr lang="en-US" altLang="zh-CN" sz="3800" dirty="0"/>
              <a:t>Each PE contains 27 MACs</a:t>
            </a:r>
          </a:p>
          <a:p>
            <a:pPr lvl="1">
              <a:lnSpc>
                <a:spcPct val="120000"/>
              </a:lnSpc>
            </a:pPr>
            <a:r>
              <a:rPr lang="en-US" altLang="zh-CN" sz="3800" dirty="0"/>
              <a:t>The scheduler allocates tasks to MACs</a:t>
            </a:r>
          </a:p>
          <a:p>
            <a:pPr lvl="1">
              <a:lnSpc>
                <a:spcPct val="120000"/>
              </a:lnSpc>
            </a:pPr>
            <a:r>
              <a:rPr lang="en-US" altLang="zh-CN" sz="3800" dirty="0"/>
              <a:t>The activations are pipelined</a:t>
            </a:r>
          </a:p>
          <a:p>
            <a:pPr lvl="1">
              <a:lnSpc>
                <a:spcPct val="120000"/>
              </a:lnSpc>
            </a:pPr>
            <a:r>
              <a:rPr lang="en-US" altLang="zh-CN" sz="3800" dirty="0"/>
              <a:t>The weights are broadcasted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4500" dirty="0"/>
              <a:t>Dynamically allocated SRAM banks</a:t>
            </a:r>
          </a:p>
          <a:p>
            <a:pPr lvl="1">
              <a:lnSpc>
                <a:spcPct val="120000"/>
              </a:lnSpc>
            </a:pPr>
            <a:r>
              <a:rPr lang="en-US" altLang="zh-CN" sz="3800" dirty="0"/>
              <a:t>Weight memory</a:t>
            </a:r>
          </a:p>
          <a:p>
            <a:pPr lvl="1">
              <a:lnSpc>
                <a:spcPct val="120000"/>
              </a:lnSpc>
            </a:pPr>
            <a:r>
              <a:rPr lang="en-US" altLang="zh-CN" sz="3800" dirty="0"/>
              <a:t>Input feature map memory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4500" dirty="0"/>
              <a:t>Top control and instruction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38" y="1484151"/>
            <a:ext cx="6343743" cy="509833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5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Computation Flow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53" y="3326162"/>
            <a:ext cx="3891643" cy="343023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Computation Flow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 calculates the first </a:t>
            </a:r>
            <a:r>
              <a:rPr lang="en-US" altLang="zh-CN" dirty="0" err="1"/>
              <a:t>ifmap</a:t>
            </a:r>
            <a:r>
              <a:rPr lang="en-US" altLang="zh-CN" dirty="0"/>
              <a:t> using raw data while computing the rest using the temporal differential frames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80" y="3326162"/>
            <a:ext cx="5895724" cy="343023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7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Computation Flow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psums</a:t>
            </a:r>
            <a:r>
              <a:rPr lang="en-US" altLang="zh-CN" dirty="0"/>
              <a:t> are propagated in cascaded fashion with just a single addition per output</a:t>
            </a:r>
          </a:p>
          <a:p>
            <a:pPr lvl="1"/>
            <a:r>
              <a:rPr lang="en-US" altLang="zh-CN" dirty="0"/>
              <a:t>The addition propagation from PMEM_2 to PMEM_3 is to restore raw </a:t>
            </a:r>
            <a:r>
              <a:rPr lang="en-US" altLang="zh-CN" dirty="0" err="1"/>
              <a:t>psums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79" y="3326162"/>
            <a:ext cx="5839793" cy="3430238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8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Computation Flow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raw </a:t>
            </a:r>
            <a:r>
              <a:rPr lang="en-US" altLang="zh-CN" dirty="0" err="1"/>
              <a:t>ofmaps</a:t>
            </a:r>
            <a:r>
              <a:rPr lang="en-US" altLang="zh-CN" dirty="0"/>
              <a:t> are obtained by </a:t>
            </a:r>
            <a:r>
              <a:rPr lang="en-US" altLang="zh-CN" dirty="0" err="1"/>
              <a:t>ReLU</a:t>
            </a:r>
            <a:r>
              <a:rPr lang="en-US" altLang="zh-CN" dirty="0"/>
              <a:t> and pooling of PMEM_3’s </a:t>
            </a:r>
            <a:r>
              <a:rPr lang="en-US" altLang="zh-CN" dirty="0" err="1"/>
              <a:t>psums</a:t>
            </a:r>
            <a:r>
              <a:rPr lang="en-US" altLang="zh-CN" dirty="0"/>
              <a:t> in the POOL module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578" y="3320679"/>
            <a:ext cx="5839793" cy="343572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6958" y="823965"/>
            <a:ext cx="10836322" cy="6818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Why Need Threshold Differential Value Dropout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differential values in the differential frames</a:t>
            </a:r>
          </a:p>
          <a:p>
            <a:pPr lvl="1"/>
            <a:r>
              <a:rPr lang="en-US" altLang="zh-CN" dirty="0"/>
              <a:t>Not sufficiently sparse in the shallow convolution layers</a:t>
            </a:r>
          </a:p>
          <a:p>
            <a:pPr lvl="1"/>
            <a:r>
              <a:rPr lang="en-US" altLang="zh-CN" dirty="0"/>
              <a:t>Small values, such as 1 and 2, take a large portion</a:t>
            </a:r>
          </a:p>
          <a:p>
            <a:pPr lvl="1"/>
            <a:r>
              <a:rPr lang="en-US" altLang="zh-CN" dirty="0"/>
              <a:t>Meaningless noise does not improve the quality of feature extraction</a:t>
            </a:r>
          </a:p>
          <a:p>
            <a:r>
              <a:rPr lang="en-US" altLang="zh-CN" dirty="0"/>
              <a:t>Drop out small differential values without accuracy loss</a:t>
            </a: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6887" y="6581001"/>
            <a:ext cx="11842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11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R. Yamashita, M.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Nishio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R. K. G. Do, and K.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Togashi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“Convolutional neural networks: An overview and application in radiology,”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Insights into imaging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2018.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15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02" y="4212631"/>
            <a:ext cx="7929460" cy="24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3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3314" y="823965"/>
            <a:ext cx="11068685" cy="68180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Threshold Differential Value Dropout Results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The amount of activations is significantly larger than the amount of weights in the shallow convolution layers</a:t>
            </a:r>
          </a:p>
          <a:p>
            <a:r>
              <a:rPr lang="en-US" altLang="zh-CN" sz="2800" dirty="0"/>
              <a:t>Dropping out the small differential activation values in the shallow layers could increase the activation sparsity significantly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92"/>
          <a:stretch/>
        </p:blipFill>
        <p:spPr>
          <a:xfrm>
            <a:off x="2586182" y="3502562"/>
            <a:ext cx="7044593" cy="323314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6887" y="6119336"/>
            <a:ext cx="43316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C3D @ UCF101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Quantized to 8 bits, pruned, and retrained by distiller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Threshold =1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Flag-based Full Zero-skipping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Computation cycles of different methods of zero-skipping</a:t>
            </a:r>
          </a:p>
          <a:p>
            <a:r>
              <a:rPr lang="en-US" altLang="zh-CN" dirty="0"/>
              <a:t>The concept and proposed microarchitecture of full zero-skipping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7" y="3817824"/>
            <a:ext cx="5375161" cy="253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46" y="2677442"/>
            <a:ext cx="5351025" cy="11403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6887" y="6520873"/>
            <a:ext cx="11975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12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Y. Chen, T. Krishna, J. S.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Emer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and V. Sze, “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Eyeriss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An energy-efficient reconfigurable accelerator for deep convolutional neural networks,”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ISSCC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Flag-based Full Zero-skipping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Computation cycles of different methods of zero-skipping</a:t>
            </a:r>
          </a:p>
          <a:p>
            <a:r>
              <a:rPr lang="en-US" altLang="zh-CN" dirty="0"/>
              <a:t>The concept and proposed microarchitecture of full zero-skipping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47" y="2677442"/>
            <a:ext cx="5354533" cy="273963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3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Flag-based Full Zero-skipping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Computation cycles of different methods of zero-skipping</a:t>
            </a:r>
          </a:p>
          <a:p>
            <a:r>
              <a:rPr lang="en-US" altLang="zh-CN" dirty="0"/>
              <a:t>The concept and proposed microarchitecture of full zero-skipping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15" y="2677442"/>
            <a:ext cx="5813806" cy="40708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372699012"/>
              </p:ext>
            </p:extLst>
          </p:nvPr>
        </p:nvGraphicFramePr>
        <p:xfrm>
          <a:off x="326923" y="1563330"/>
          <a:ext cx="11589774" cy="5073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Why Need Hierarchical Load Balancing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proposed threshold differential value dropout and distiller pruning introduce numerous zero activations and weights, respectively</a:t>
            </a:r>
          </a:p>
          <a:p>
            <a:r>
              <a:rPr lang="en-US" altLang="zh-CN" dirty="0"/>
              <a:t>The proposed full zero-skipping microarchitecture reduces the number of convolution operations dramatically by skipping invalid multiplications</a:t>
            </a:r>
          </a:p>
          <a:p>
            <a:r>
              <a:rPr lang="en-US" altLang="zh-CN" dirty="0"/>
              <a:t>Load imbalance is caused by different sparsity at the same time among MACs and among PEs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6887" y="6500401"/>
            <a:ext cx="11842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13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V.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Gokhale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J.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Dundar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B. Martini, and E.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Culurciello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“A 240 g-ops/s mobile coprocessor for deep neural networks,”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2014.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435" y="850878"/>
            <a:ext cx="10836322" cy="68180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The Computation Flow of the Proposed PE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computation flow of the proposed PE is similar to weight stationary dataflow</a:t>
            </a:r>
          </a:p>
          <a:p>
            <a:r>
              <a:rPr lang="en-US" altLang="zh-CN" dirty="0"/>
              <a:t>A task is defined as the convolution of a 32-channel weight with a row of 16 32-channel activations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21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84" y="3890225"/>
            <a:ext cx="7233496" cy="28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0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 Intra-PE Load-Balancing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scheduler is designed to allocate new tasks to idle MACs</a:t>
            </a:r>
          </a:p>
          <a:p>
            <a:pPr lvl="1"/>
            <a:r>
              <a:rPr lang="en-US" altLang="zh-CN" dirty="0"/>
              <a:t>Which row of activation, which weight, and which partial sum register file</a:t>
            </a:r>
          </a:p>
          <a:p>
            <a:r>
              <a:rPr lang="en-US" altLang="zh-CN" dirty="0"/>
              <a:t>Low hardware and energy overheads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08" y="3455698"/>
            <a:ext cx="7490691" cy="325855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4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How The Inter-PE Load-Balancing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16 PEs share the same activations but perform convolution with different filters</a:t>
            </a:r>
          </a:p>
          <a:p>
            <a:r>
              <a:rPr lang="en-US" altLang="zh-CN" dirty="0"/>
              <a:t>There exists a strong correlation between the sparsity of a filter and the convolution time</a:t>
            </a:r>
          </a:p>
          <a:p>
            <a:r>
              <a:rPr lang="en-US" altLang="zh-CN" dirty="0"/>
              <a:t>Filters are sorted in the descending order of their sparsity</a:t>
            </a:r>
          </a:p>
          <a:p>
            <a:r>
              <a:rPr lang="en-US" altLang="zh-CN" dirty="0"/>
              <a:t>The adjacent filters are divided into groups each of which contains 16 filters </a:t>
            </a:r>
          </a:p>
          <a:p>
            <a:r>
              <a:rPr lang="en-US" altLang="zh-CN" dirty="0"/>
              <a:t>The calculation time is close among the filters in each group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 Inter-PE Load-Balancing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green triangle represents the convolution time savings</a:t>
            </a:r>
          </a:p>
          <a:p>
            <a:r>
              <a:rPr lang="en-US" altLang="zh-CN" dirty="0"/>
              <a:t>Without any hardware overhead due to only adjusting the order of the channels offline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0" y="3091541"/>
            <a:ext cx="7441659" cy="36789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887" y="6185676"/>
            <a:ext cx="3342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Conv2 layer of C3D with 128 filters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Batch Size = 64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267724386"/>
              </p:ext>
            </p:extLst>
          </p:nvPr>
        </p:nvGraphicFramePr>
        <p:xfrm>
          <a:off x="326922" y="1563330"/>
          <a:ext cx="11427543" cy="5073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Experiment Setup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87" y="1532680"/>
            <a:ext cx="11975690" cy="5535777"/>
          </a:xfrm>
        </p:spPr>
        <p:txBody>
          <a:bodyPr>
            <a:normAutofit/>
          </a:bodyPr>
          <a:lstStyle/>
          <a:p>
            <a:r>
              <a:rPr lang="en-US" altLang="zh-CN" dirty="0"/>
              <a:t>Technology: UMC 55nm low-power CMOS</a:t>
            </a:r>
          </a:p>
          <a:p>
            <a:r>
              <a:rPr lang="en-US" altLang="zh-CN" dirty="0"/>
              <a:t>Synthesis</a:t>
            </a:r>
          </a:p>
          <a:p>
            <a:pPr lvl="1"/>
            <a:r>
              <a:rPr lang="en-US" altLang="zh-CN" dirty="0"/>
              <a:t>Frequency: 100 MHz</a:t>
            </a:r>
          </a:p>
          <a:p>
            <a:pPr lvl="1"/>
            <a:r>
              <a:rPr lang="en-US" altLang="zh-CN" dirty="0"/>
              <a:t>Voltage: 1.08 V</a:t>
            </a:r>
          </a:p>
          <a:p>
            <a:pPr lvl="1"/>
            <a:r>
              <a:rPr lang="en-US" altLang="zh-CN" dirty="0"/>
              <a:t>Tool: Cadence Genus</a:t>
            </a:r>
          </a:p>
          <a:p>
            <a:r>
              <a:rPr lang="en-US" altLang="zh-CN" dirty="0"/>
              <a:t>Evaluate the power consumption</a:t>
            </a:r>
          </a:p>
          <a:p>
            <a:pPr lvl="1"/>
            <a:r>
              <a:rPr lang="en-US" altLang="zh-CN" dirty="0"/>
              <a:t>TCF (toggle count format) files obtained by Cadence NC-Sim</a:t>
            </a:r>
          </a:p>
          <a:p>
            <a:r>
              <a:rPr lang="en-US" altLang="zh-CN" dirty="0"/>
              <a:t>Benchmark</a:t>
            </a:r>
          </a:p>
          <a:p>
            <a:pPr lvl="1"/>
            <a:r>
              <a:rPr lang="en-US" altLang="zh-CN" dirty="0"/>
              <a:t>The 8-bit C3D network pruned, quantized, and retrained by distiller</a:t>
            </a:r>
          </a:p>
          <a:p>
            <a:pPr lvl="1"/>
            <a:r>
              <a:rPr lang="en-US" altLang="zh-CN" dirty="0"/>
              <a:t>UCF101 dataset</a:t>
            </a:r>
          </a:p>
          <a:p>
            <a:pPr lvl="1"/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16887" y="6581001"/>
            <a:ext cx="4739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eriod" startAt="14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Distiller, [Online]. Available: https://github.com/IntelLabs/distiller.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4526" y="820280"/>
            <a:ext cx="11028051" cy="771448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The Speedup and Energy Efficiency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87" y="1591728"/>
            <a:ext cx="11975690" cy="4321252"/>
          </a:xfrm>
        </p:spPr>
        <p:txBody>
          <a:bodyPr>
            <a:normAutofit/>
          </a:bodyPr>
          <a:lstStyle/>
          <a:p>
            <a:r>
              <a:rPr lang="en-US" altLang="zh-CN" dirty="0"/>
              <a:t>The baseline implementation is without proposed techniques</a:t>
            </a:r>
          </a:p>
          <a:p>
            <a:r>
              <a:rPr lang="en-US" altLang="zh-CN" dirty="0"/>
              <a:t>The average sparsity of activation and weight is 68.6% and 85.5%, respectively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58" y="3270327"/>
            <a:ext cx="7878307" cy="351569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Peak Energy Efficiency vs Sparsity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level of sparsity of activation and weight influences the energy efficiency of the accelerator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74" y="2764979"/>
            <a:ext cx="8071694" cy="4093021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Comparison with the State-of-the-Arts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effective energy efficiency of the proposed work is 4.66 TOPS/W, 13.3× improvement compared with </a:t>
            </a:r>
            <a:r>
              <a:rPr lang="en-US" altLang="zh-CN" dirty="0" err="1"/>
              <a:t>Eyeriss</a:t>
            </a:r>
            <a:endParaRPr lang="en-US" altLang="zh-CN" dirty="0"/>
          </a:p>
          <a:p>
            <a:r>
              <a:rPr lang="en-US" altLang="zh-CN" dirty="0"/>
              <a:t>The speed is also enhanced by 12.2× compared to </a:t>
            </a:r>
            <a:r>
              <a:rPr lang="en-US" altLang="zh-CN" dirty="0" err="1"/>
              <a:t>Eyeriss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1452" y="6394323"/>
            <a:ext cx="11975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15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Z. Yuan, Y. Yang, J. Yue, R. Liu, X. Feng, Z. Lin, X. Wu, X. Li, H. Yang, and Y. Liu, “A 65nm 24.7 µJ/frame 12.3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mW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activation-similarity-aware convolutional neural network video processor using hybrid precision, inter-frame data reuse and mixed-bit-width difference-frame data codec,”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ISSCC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2020.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29</a:t>
            </a:fld>
            <a:endParaRPr 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024" y="3210101"/>
            <a:ext cx="6260546" cy="32089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97" y="6147519"/>
            <a:ext cx="2961320" cy="3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9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 in Sequential Images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03108" y="4442926"/>
            <a:ext cx="252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Gesture Recognition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Review: 3D U-Net — Volumetric Segmentation (Medical Image Segmentation) |  by Sik-Ho Tsang | Towards Data Scienc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18"/>
          <a:stretch/>
        </p:blipFill>
        <p:spPr bwMode="auto">
          <a:xfrm>
            <a:off x="6528652" y="2921309"/>
            <a:ext cx="1776778" cy="142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984470" y="4442926"/>
            <a:ext cx="2865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Medical Image Analysis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02463" y="4930545"/>
            <a:ext cx="6604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478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Images are Widely Applied</a:t>
            </a:r>
            <a:endParaRPr lang="zh-CN" altLang="en-US" sz="2800" dirty="0">
              <a:solidFill>
                <a:srgbClr val="F478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3249" y="4435008"/>
            <a:ext cx="2421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Video Classification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97" y="2311438"/>
            <a:ext cx="2543399" cy="2050539"/>
          </a:xfrm>
          <a:prstGeom prst="rect">
            <a:avLst/>
          </a:prstGeom>
        </p:spPr>
      </p:pic>
      <p:pic>
        <p:nvPicPr>
          <p:cNvPr id="2050" name="Picture 2" descr="Gesture recognition using end-to-end learning from a large video database |  by Twenty Billion Neurons | twentybn | Mediu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76"/>
          <a:stretch/>
        </p:blipFill>
        <p:spPr bwMode="auto">
          <a:xfrm>
            <a:off x="3123814" y="2032348"/>
            <a:ext cx="2485472" cy="245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751" y="1668002"/>
            <a:ext cx="2431880" cy="274546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19409" y="4463964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3D Object Detection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886" y="5473005"/>
            <a:ext cx="119756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Karpathy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G.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Toderici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S. Shetty, T. Leung, R.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Sukthankar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and F. Li, “Large-scale video classification with convolutional neural networks.”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CVPR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2014.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S. Ji, W. Xu, M. Yang, and K. Yu, “3D convolutional neural networks for human action recognition,”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Pattern Analysis and Machine Intelligence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vol. 35, no. 1, pp. 221-231, 2012.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P. Zhang, X. Wang, W. Zhang, and J. Chen, “Learning spatial–spectral–temporal EEG features with recurrent 3D convolutional neural networks for cross-task mental workload assessment,”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Neural Systems and Rehabilitation Engineering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vol. 27, no. 1, pp. 31-42, 2019.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Maturana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and S. Scherer, “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Voxnet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 3d convolutional neural network for real-time object recognition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,” IEEE/RSJ International Conference on Intelligent Robots and Systems (IROS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2015.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Comparison with the State-of-the-Arts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5766"/>
              </p:ext>
            </p:extLst>
          </p:nvPr>
        </p:nvGraphicFramePr>
        <p:xfrm>
          <a:off x="8190" y="1750998"/>
          <a:ext cx="12183810" cy="4593409"/>
        </p:xfrm>
        <a:graphic>
          <a:graphicData uri="http://schemas.openxmlformats.org/drawingml/2006/table">
            <a:tbl>
              <a:tblPr firstRow="1" firstCol="1" bandRow="1"/>
              <a:tblGrid>
                <a:gridCol w="2420180">
                  <a:extLst>
                    <a:ext uri="{9D8B030D-6E8A-4147-A177-3AD203B41FA5}">
                      <a16:colId xmlns:a16="http://schemas.microsoft.com/office/drawing/2014/main" val="3414003648"/>
                    </a:ext>
                  </a:extLst>
                </a:gridCol>
                <a:gridCol w="1382612">
                  <a:extLst>
                    <a:ext uri="{9D8B030D-6E8A-4147-A177-3AD203B41FA5}">
                      <a16:colId xmlns:a16="http://schemas.microsoft.com/office/drawing/2014/main" val="1366650161"/>
                    </a:ext>
                  </a:extLst>
                </a:gridCol>
                <a:gridCol w="1382612">
                  <a:extLst>
                    <a:ext uri="{9D8B030D-6E8A-4147-A177-3AD203B41FA5}">
                      <a16:colId xmlns:a16="http://schemas.microsoft.com/office/drawing/2014/main" val="1653897610"/>
                    </a:ext>
                  </a:extLst>
                </a:gridCol>
                <a:gridCol w="1542332">
                  <a:extLst>
                    <a:ext uri="{9D8B030D-6E8A-4147-A177-3AD203B41FA5}">
                      <a16:colId xmlns:a16="http://schemas.microsoft.com/office/drawing/2014/main" val="3253993517"/>
                    </a:ext>
                  </a:extLst>
                </a:gridCol>
                <a:gridCol w="1436258">
                  <a:extLst>
                    <a:ext uri="{9D8B030D-6E8A-4147-A177-3AD203B41FA5}">
                      <a16:colId xmlns:a16="http://schemas.microsoft.com/office/drawing/2014/main" val="4104929876"/>
                    </a:ext>
                  </a:extLst>
                </a:gridCol>
                <a:gridCol w="1436258">
                  <a:extLst>
                    <a:ext uri="{9D8B030D-6E8A-4147-A177-3AD203B41FA5}">
                      <a16:colId xmlns:a16="http://schemas.microsoft.com/office/drawing/2014/main" val="826993864"/>
                    </a:ext>
                  </a:extLst>
                </a:gridCol>
                <a:gridCol w="1436258">
                  <a:extLst>
                    <a:ext uri="{9D8B030D-6E8A-4147-A177-3AD203B41FA5}">
                      <a16:colId xmlns:a16="http://schemas.microsoft.com/office/drawing/2014/main" val="3099554523"/>
                    </a:ext>
                  </a:extLst>
                </a:gridCol>
                <a:gridCol w="1147300">
                  <a:extLst>
                    <a:ext uri="{9D8B030D-6E8A-4147-A177-3AD203B41FA5}">
                      <a16:colId xmlns:a16="http://schemas.microsoft.com/office/drawing/2014/main" val="3845948984"/>
                    </a:ext>
                  </a:extLst>
                </a:gridCol>
              </a:tblGrid>
              <a:tr h="499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Arial" panose="020B0604020202020204" pitchFamily="34" charset="0"/>
                        </a:rPr>
                        <a:t>·</a:t>
                      </a:r>
                      <a:endParaRPr lang="zh-CN" sz="28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Eyeriss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ISSCC2016</a:t>
                      </a:r>
                      <a:endParaRPr lang="zh-CN" sz="28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SCNN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ISCA2017</a:t>
                      </a:r>
                      <a:endParaRPr lang="zh-CN" sz="28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UNPU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ISSCC2019</a:t>
                      </a:r>
                      <a:endParaRPr lang="zh-CN" sz="28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TSVA 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ISCA2019</a:t>
                      </a:r>
                      <a:endParaRPr lang="zh-CN" sz="28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STICKER </a:t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JSSC2020</a:t>
                      </a:r>
                      <a:endParaRPr lang="zh-CN" sz="28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</a:b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ISSCC2020</a:t>
                      </a:r>
                      <a:endParaRPr lang="zh-CN" sz="28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This work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77879"/>
                  </a:ext>
                </a:extLst>
              </a:tr>
              <a:tr h="2487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Technology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65 nm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16 nm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65 nm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65 nm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65 nm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65 nm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55 nm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877701"/>
                  </a:ext>
                </a:extLst>
              </a:tr>
              <a:tr h="2584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Area [mm</a:t>
                      </a:r>
                      <a:r>
                        <a:rPr lang="en-US" sz="1200" baseline="30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7.9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22.3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13.5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976874"/>
                  </a:ext>
                </a:extLst>
              </a:tr>
              <a:tr h="238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SRAM [KB]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108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1200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256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1024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170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196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225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733329"/>
                  </a:ext>
                </a:extLst>
              </a:tr>
              <a:tr h="238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MAC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336</a:t>
                      </a:r>
                      <a:endParaRPr lang="zh-CN" sz="28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1024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864 (16b)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4096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256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64(8b)/128(4b)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432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829337"/>
                  </a:ext>
                </a:extLst>
              </a:tr>
              <a:tr h="238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Supply Voltage [V]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0.82-1.17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0.63-1.1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0.67-1.0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0.51-1.0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1.08-1.2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539594"/>
                  </a:ext>
                </a:extLst>
              </a:tr>
              <a:tr h="238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Frequency [MHz]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100-250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5-200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1000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20-200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25-100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2800" b="1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090147"/>
                  </a:ext>
                </a:extLst>
              </a:tr>
              <a:tr h="238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Data Type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16b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16b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1-16b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8b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8b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4b/8b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8b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22194"/>
                  </a:ext>
                </a:extLst>
              </a:tr>
              <a:tr h="3218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Performance [GOPS]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33.4-84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7372(1b), 1382(4b), 691.2(8b), 345.6(16b)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102-5638</a:t>
                      </a:r>
                      <a:endParaRPr lang="zh-CN" sz="2800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12.7-97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86.4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569536"/>
                  </a:ext>
                </a:extLst>
              </a:tr>
              <a:tr h="238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Power Consumption [mW]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94-450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3.2-297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20.5-248.4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7.3-99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86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384945"/>
                  </a:ext>
                </a:extLst>
              </a:tr>
              <a:tr h="488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Energy Efficiency [TOPS/W]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0.36 (@100 MHz)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1.92 (@200 MHz),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4.71 (@10 MHz)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2.82 (@100 MHz)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0.33 (@100 MHz)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4.66 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(@100 MHz)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256066"/>
                  </a:ext>
                </a:extLst>
              </a:tr>
              <a:tr h="238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Network Type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AlexNet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AlexNet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VGG-16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C3D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AlexNet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Mobilenet-27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C3D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211105"/>
                  </a:ext>
                </a:extLst>
              </a:tr>
              <a:tr h="2389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Power Consumption [mW] (100 MHz)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236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99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86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68798"/>
                  </a:ext>
                </a:extLst>
              </a:tr>
              <a:tr h="2487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Cycles [M] (100 MHz,C3D)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98.9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 panose="020B0604020202020204" pitchFamily="34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24.8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215.7</a:t>
                      </a:r>
                      <a:endParaRPr lang="zh-CN" sz="280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</a:t>
                      </a:r>
                      <a:endParaRPr lang="zh-CN" sz="2800" b="1" dirty="0">
                        <a:effectLst/>
                        <a:latin typeface="Linux Libertine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1677" marR="13167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295988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0" y="6502875"/>
            <a:ext cx="12072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* Refer to the paper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2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68709258"/>
              </p:ext>
            </p:extLst>
          </p:nvPr>
        </p:nvGraphicFramePr>
        <p:xfrm>
          <a:off x="326922" y="1563330"/>
          <a:ext cx="11427543" cy="5073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4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6310" y="1664121"/>
            <a:ext cx="11975690" cy="560094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An energy-efficient low-latency 3D-CNN accelerator is proposed in this paper by deeply exploiting the sparsity in the neural networks</a:t>
            </a:r>
          </a:p>
          <a:p>
            <a:pPr lvl="1"/>
            <a:r>
              <a:rPr lang="en-US" altLang="zh-CN" sz="2400" dirty="0"/>
              <a:t>A threshold differential value dropout method is proposed to increase the sparsity of activations in the shallow convolution layers</a:t>
            </a:r>
          </a:p>
          <a:p>
            <a:pPr lvl="1"/>
            <a:r>
              <a:rPr lang="en-US" altLang="zh-CN" sz="2400" dirty="0"/>
              <a:t>A full zero-skipping microarchitecture is proposed to skip both the zero-valued activations and weights for speedup and energy savings</a:t>
            </a:r>
          </a:p>
          <a:p>
            <a:pPr lvl="1"/>
            <a:r>
              <a:rPr lang="en-US" altLang="zh-CN" sz="2400" dirty="0"/>
              <a:t>A hierarchical load-balancing scheme is employed to solve the load imbalance among PEs after zero skipping</a:t>
            </a:r>
          </a:p>
          <a:p>
            <a:r>
              <a:rPr lang="en-US" altLang="zh-CN" sz="2800" dirty="0"/>
              <a:t>The proposed accelerator achieves an energy efficiency of 4.66 TOPS/W and a latency of 0.17 s, while running C3D with UCF101 dataset at 100 MHz with 1.08 V supply voltage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24117" y="2908477"/>
            <a:ext cx="67489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69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9481" y="823965"/>
            <a:ext cx="10836322" cy="68180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3D Convolution Operation and C3D Network</a:t>
            </a:r>
            <a:endParaRPr lang="zh-CN" altLang="en-US" dirty="0"/>
          </a:p>
        </p:txBody>
      </p:sp>
      <p:pic>
        <p:nvPicPr>
          <p:cNvPr id="4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32" y="1770577"/>
            <a:ext cx="5722456" cy="250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9" y="4220483"/>
            <a:ext cx="9767842" cy="245298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0" y="1731290"/>
            <a:ext cx="6186868" cy="1670487"/>
            <a:chOff x="0" y="2212423"/>
            <a:chExt cx="6186868" cy="16704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116887" y="2212423"/>
                  <a:ext cx="23121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𝑶𝒖𝒕𝒑𝒖𝒕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</m:d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87" y="2212423"/>
                  <a:ext cx="231217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0" y="2608668"/>
                  <a:ext cx="4243469" cy="877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en-US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zh-CN" altLang="en-US" b="1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b="1" i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zh-CN" altLang="en-US" b="1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  <m:sup>
                                <m:r>
                                  <a:rPr lang="zh-CN" alt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zh-CN" altLang="en-US" b="1" i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zh-CN" altLang="en-US" b="1" i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  <m:sup>
                                    <m:r>
                                      <a:rPr lang="zh-CN" altLang="en-US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  <m:r>
                                          <a:rPr lang="zh-CN" altLang="en-US" b="1" i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zh-CN" altLang="en-US" b="1" i="0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  <m:sup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sup>
                                      <m:e>
                                        <m:r>
                                          <a:rPr lang="zh-CN" altLang="en-US" b="1" i="1">
                                            <a:latin typeface="Cambria Math" panose="02040503050406030204" pitchFamily="18" charset="0"/>
                                          </a:rPr>
                                          <m:t>𝑭𝒊𝒍𝒕𝒆𝒓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  <m:t>𝒎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  <m:t>𝒓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en-US" b="1" i="1">
                                                <a:latin typeface="Cambria Math" panose="02040503050406030204" pitchFamily="18" charset="0"/>
                                              </a:rPr>
                                              <m:t>𝒔</m:t>
                                            </m:r>
                                          </m:e>
                                        </m:d>
                                        <m:r>
                                          <a:rPr lang="zh-CN" altLang="en-US" b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nary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608668"/>
                  <a:ext cx="4243469" cy="87799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94522" y="3513578"/>
                  <a:ext cx="59923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𝑰𝒏𝒑𝒖𝒕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zh-CN" altLang="en-US" b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𝒔𝒕𝒓𝒊𝒅𝒆</m:t>
                        </m:r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𝒔𝒕𝒓𝒊𝒅𝒆</m:t>
                        </m:r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𝒔𝒕𝒓𝒊𝒅𝒆</m:t>
                        </m:r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zh-CN" altLang="en-US" b="1" i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22" y="3513578"/>
                  <a:ext cx="599234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文本框 4"/>
          <p:cNvSpPr txBox="1"/>
          <p:nvPr/>
        </p:nvSpPr>
        <p:spPr>
          <a:xfrm>
            <a:off x="116887" y="6587751"/>
            <a:ext cx="11975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5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D. Tran, L.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Bourdev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R. Fergus, L.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Torresani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and M.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Paluri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 “Learning spatiotemporal features with 3D convolutional networks,”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ICCV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2015.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4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0122" y="823965"/>
            <a:ext cx="11360233" cy="68180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Sparsity and Activation Temporal Locality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Zero-skipping saves storage burden, energy consumption and computation time without accuracy loss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49" y="3129506"/>
            <a:ext cx="6216182" cy="30026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9" y="3234708"/>
            <a:ext cx="5914870" cy="2826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16879" y="2627915"/>
                <a:ext cx="4984634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𝒅𝒊𝒇𝒇</m:t>
                          </m:r>
                        </m:sub>
                      </m:sSub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𝑰𝒏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1" i="1">
                          <a:latin typeface="Cambria Math" panose="02040503050406030204" pitchFamily="18" charset="0"/>
                        </a:rPr>
                        <m:t>𝑰𝒏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79" y="2627915"/>
                <a:ext cx="4984634" cy="395558"/>
              </a:xfrm>
              <a:prstGeom prst="rect">
                <a:avLst/>
              </a:prstGeom>
              <a:blipFill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6382327" y="6326252"/>
            <a:ext cx="3155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*C3D @ UCF101, Quantized to 8 bits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1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Previous Works on Sparse 2D-CNN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8" y="1733282"/>
            <a:ext cx="2973448" cy="30010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4" y="1697619"/>
            <a:ext cx="3822322" cy="30367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820" y="2021577"/>
            <a:ext cx="4539455" cy="27127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5406" y="4740348"/>
            <a:ext cx="246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ISCA 2016</a:t>
            </a:r>
          </a:p>
          <a:p>
            <a:pPr algn="ctr"/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Cnvlutin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>
                <a:solidFill>
                  <a:srgbClr val="F478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Gating</a:t>
            </a:r>
            <a:endParaRPr lang="zh-CN" altLang="en-US" sz="2400" dirty="0">
              <a:solidFill>
                <a:srgbClr val="F478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62152" y="4740348"/>
            <a:ext cx="246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VLSI 2018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STICKER</a:t>
            </a:r>
          </a:p>
          <a:p>
            <a:pPr algn="ctr"/>
            <a:r>
              <a:rPr lang="en-US" altLang="zh-CN" sz="2400" dirty="0">
                <a:solidFill>
                  <a:srgbClr val="F478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Multi-Sparsity</a:t>
            </a:r>
            <a:endParaRPr lang="zh-CN" altLang="en-US" sz="2400" dirty="0">
              <a:solidFill>
                <a:srgbClr val="F478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99747" y="4737058"/>
            <a:ext cx="5634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SIGARCH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 Archit. 2017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SCNN</a:t>
            </a:r>
          </a:p>
          <a:p>
            <a:pPr algn="ctr"/>
            <a:r>
              <a:rPr lang="en-US" altLang="zh-CN" sz="2400" dirty="0">
                <a:solidFill>
                  <a:srgbClr val="F478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PT-IS-CP-Sparse Dataflow</a:t>
            </a:r>
            <a:endParaRPr lang="zh-CN" altLang="en-US" sz="2400" dirty="0">
              <a:solidFill>
                <a:srgbClr val="F478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239" y="5835374"/>
            <a:ext cx="11961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6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Albericio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P. Judd, T. Hetherington, T.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Aamodt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N. E.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Jerger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Moshovos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Cnvlutin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Ineffectual-neuron-free deep neural network computing,”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ISCA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Parashar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Rhu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Mukkara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Puglielli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Venkatesan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B.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Khailany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J.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Emer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S. W.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Keckler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and W. J. Dally, “SCNN: An accelerator for compressed-sparse convolutional neural networks,”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ACM SIGARCH </a:t>
            </a:r>
            <a:r>
              <a:rPr lang="en-U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. Archit. News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vol. 45, no. 2, pp. 27-40, 2017.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Z. Yuan, Y. Liu, J. Yue, Y. Yang, J. Wang, X. Feng, J. Zhao, X. Li, and H. Yang, “STICKER: An energy-efficient multi-sparsity compatible accelerator for convolutional neural networks in 65-nm CMOS,” 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IEEE Journal of Solid-State Circuits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vol. 55, no. 2, pp. 465-477, 2020. 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B382-5307-4994-BA33-30576BF1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Previous Work on 3D-CNN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7</a:t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6396335"/>
            <a:ext cx="1196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9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K.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Hegde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R. Agrawal, Y. Yao, and C. W. Fletcher, “Morph: Flexible Acceleration for 3D CNN-based Video Understanding,”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MICRO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  <a:p>
            <a:pPr marL="228600" indent="-228600">
              <a:buFont typeface="+mj-lt"/>
              <a:buAutoNum type="arabicPeriod" startAt="9"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Y. Wang, Y. Wang, H. Li, C. Shi, and X. Li, “Systolic cube: A spatial 3D CNN accelerator architecture for low power video analysis,” 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DAC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2019.</a:t>
            </a:r>
            <a:endParaRPr lang="zh-CN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164" y="1754166"/>
            <a:ext cx="5877234" cy="35002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12283" y="5258932"/>
            <a:ext cx="5634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DAC 2019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Systolic Cube</a:t>
            </a:r>
          </a:p>
          <a:p>
            <a:pPr algn="ctr"/>
            <a:r>
              <a:rPr lang="en-US" altLang="zh-CN" sz="2400" dirty="0">
                <a:solidFill>
                  <a:srgbClr val="F478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Systolic Cube Architecture</a:t>
            </a:r>
            <a:endParaRPr lang="zh-CN" altLang="en-US" sz="2400" dirty="0">
              <a:solidFill>
                <a:srgbClr val="F478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5" y="1719804"/>
            <a:ext cx="5037606" cy="35345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0100" y="5248112"/>
            <a:ext cx="5634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MICRO 2019</a:t>
            </a: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Morph</a:t>
            </a:r>
          </a:p>
          <a:p>
            <a:pPr algn="ctr"/>
            <a:r>
              <a:rPr lang="en-US" altLang="zh-CN" sz="2400" dirty="0">
                <a:solidFill>
                  <a:srgbClr val="F478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and Temporal Tiling</a:t>
            </a:r>
            <a:endParaRPr lang="zh-CN" altLang="en-US" sz="2400" dirty="0">
              <a:solidFill>
                <a:srgbClr val="F478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6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Contributions of This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threshold-based differential frame sparsity enhancement method is proposed to increase the sparsity of differential frames by dropping out small differential values</a:t>
            </a:r>
          </a:p>
          <a:p>
            <a:r>
              <a:rPr lang="en-US" altLang="zh-CN" dirty="0"/>
              <a:t>To skip both the redundant operations and redundant computation cycles for a wide sparsity range of activations and weights, a full zero-skipping micro-architecture is proposed</a:t>
            </a:r>
          </a:p>
          <a:p>
            <a:r>
              <a:rPr lang="en-US" altLang="zh-CN" dirty="0"/>
              <a:t>To address the load imbalance issue after skipping zeros, a hierarchical load-balancing scheme is proposed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9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141235763"/>
              </p:ext>
            </p:extLst>
          </p:nvPr>
        </p:nvGraphicFramePr>
        <p:xfrm>
          <a:off x="326922" y="1563330"/>
          <a:ext cx="11427543" cy="5073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5D8E-9770-4591-80F9-47B9A81A3E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12479</TotalTime>
  <Words>2070</Words>
  <Application>Microsoft Office PowerPoint</Application>
  <PresentationFormat>宽屏</PresentationFormat>
  <Paragraphs>326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Wingdings</vt:lpstr>
      <vt:lpstr>等线 Light</vt:lpstr>
      <vt:lpstr>Cambria Math</vt:lpstr>
      <vt:lpstr>Times New Roman</vt:lpstr>
      <vt:lpstr>Linux Libertine</vt:lpstr>
      <vt:lpstr>等线</vt:lpstr>
      <vt:lpstr>华文楷体</vt:lpstr>
      <vt:lpstr>Arial Unicode MS</vt:lpstr>
      <vt:lpstr>Calibri</vt:lpstr>
      <vt:lpstr>Calibri Light</vt:lpstr>
      <vt:lpstr>Custom Design</vt:lpstr>
      <vt:lpstr>PowerPoint 演示文稿</vt:lpstr>
      <vt:lpstr>PowerPoint 演示文稿</vt:lpstr>
      <vt:lpstr>AI in Sequential Images </vt:lpstr>
      <vt:lpstr>3D Convolution Operation and C3D Network</vt:lpstr>
      <vt:lpstr>Sparsity and Activation Temporal Locality </vt:lpstr>
      <vt:lpstr>Previous Works on Sparse 2D-CNN</vt:lpstr>
      <vt:lpstr>Previous Work on 3D-CNN</vt:lpstr>
      <vt:lpstr>Contributions of This Work</vt:lpstr>
      <vt:lpstr>PowerPoint 演示文稿</vt:lpstr>
      <vt:lpstr>Hardware Architecture</vt:lpstr>
      <vt:lpstr>Computation Flow</vt:lpstr>
      <vt:lpstr>Computation Flow</vt:lpstr>
      <vt:lpstr>Computation Flow</vt:lpstr>
      <vt:lpstr>Computation Flow</vt:lpstr>
      <vt:lpstr>Why Need Threshold Differential Value Dropout</vt:lpstr>
      <vt:lpstr>Threshold Differential Value Dropout Results</vt:lpstr>
      <vt:lpstr>Flag-based Full Zero-skipping</vt:lpstr>
      <vt:lpstr>Flag-based Full Zero-skipping</vt:lpstr>
      <vt:lpstr>Flag-based Full Zero-skipping</vt:lpstr>
      <vt:lpstr>Why Need Hierarchical Load Balancing</vt:lpstr>
      <vt:lpstr>The Computation Flow of the Proposed PE</vt:lpstr>
      <vt:lpstr>The Intra-PE Load-Balancing</vt:lpstr>
      <vt:lpstr>How The Inter-PE Load-Balancing Works</vt:lpstr>
      <vt:lpstr>The Inter-PE Load-Balancing Results</vt:lpstr>
      <vt:lpstr>PowerPoint 演示文稿</vt:lpstr>
      <vt:lpstr>Experiment Setup</vt:lpstr>
      <vt:lpstr>The Speedup and Energy Efficiency</vt:lpstr>
      <vt:lpstr>Peak Energy Efficiency vs Sparsity</vt:lpstr>
      <vt:lpstr>Comparison with the State-of-the-Arts</vt:lpstr>
      <vt:lpstr>Comparison with the State-of-the-Arts</vt:lpstr>
      <vt:lpstr>PowerPoint 演示文稿</vt:lpstr>
      <vt:lpstr>Conclusions</vt:lpstr>
      <vt:lpstr>PowerPoint 演示文稿</vt:lpstr>
    </vt:vector>
  </TitlesOfParts>
  <Company>SmithBucklin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Schmitt, Emily</dc:creator>
  <cp:lastModifiedBy>ZHOU</cp:lastModifiedBy>
  <cp:revision>574</cp:revision>
  <dcterms:created xsi:type="dcterms:W3CDTF">2020-08-17T16:34:57Z</dcterms:created>
  <dcterms:modified xsi:type="dcterms:W3CDTF">2021-05-15T09:55:20Z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06E0C434-A1AD-4DDA-8CF6-86001DA402C4</vt:lpwstr>
  </property>
  <property fmtid="{D5CDD505-2E9C-101B-9397-08002B2CF9AE}" pid="3" name="ArticulatePath">
    <vt:lpwstr>58 DAC presentation template</vt:lpwstr>
  </property>
</Properties>
</file>